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1" r:id="rId3"/>
    <p:sldId id="262" r:id="rId4"/>
    <p:sldId id="271" r:id="rId5"/>
    <p:sldId id="263" r:id="rId6"/>
    <p:sldId id="269" r:id="rId7"/>
    <p:sldId id="260" r:id="rId8"/>
    <p:sldId id="272" r:id="rId9"/>
    <p:sldId id="264" r:id="rId10"/>
    <p:sldId id="267" r:id="rId11"/>
    <p:sldId id="273" r:id="rId12"/>
    <p:sldId id="265" r:id="rId13"/>
    <p:sldId id="266" r:id="rId14"/>
    <p:sldId id="270" r:id="rId15"/>
    <p:sldId id="274" r:id="rId16"/>
    <p:sldId id="275"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31" autoAdjust="0"/>
  </p:normalViewPr>
  <p:slideViewPr>
    <p:cSldViewPr>
      <p:cViewPr varScale="1">
        <p:scale>
          <a:sx n="85" d="100"/>
          <a:sy n="85" d="100"/>
        </p:scale>
        <p:origin x="-102" y="-72"/>
      </p:cViewPr>
      <p:guideLst>
        <p:guide orient="horz" pos="2160"/>
        <p:guide pos="2880"/>
      </p:guideLst>
    </p:cSldViewPr>
  </p:slideViewPr>
  <p:outlineViewPr>
    <p:cViewPr>
      <p:scale>
        <a:sx n="33" d="100"/>
        <a:sy n="33" d="100"/>
      </p:scale>
      <p:origin x="0" y="-9072"/>
    </p:cViewPr>
  </p:outlineViewPr>
  <p:notesTextViewPr>
    <p:cViewPr>
      <p:scale>
        <a:sx n="1" d="1"/>
        <a:sy n="1" d="1"/>
      </p:scale>
      <p:origin x="0" y="0"/>
    </p:cViewPr>
  </p:notesTextViewPr>
  <p:sorterViewPr>
    <p:cViewPr>
      <p:scale>
        <a:sx n="100" d="100"/>
        <a:sy n="100" d="100"/>
      </p:scale>
      <p:origin x="0" y="-23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4662214C-7A53-4EB3-AB74-7B1A76B6A62A}" type="datetimeFigureOut">
              <a:rPr kumimoji="1" lang="ja-JP" altLang="en-US" smtClean="0"/>
              <a:pPr/>
              <a:t>2015/9/4</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8601C10-4B9A-44B3-8E8B-B13FE12A4A3E}" type="slidenum">
              <a:rPr kumimoji="1" lang="ja-JP" altLang="en-US" smtClean="0"/>
              <a:pPr/>
              <a:t>&lt;#&gt;</a:t>
            </a:fld>
            <a:endParaRPr kumimoji="1" lang="ja-JP" altLang="en-US"/>
          </a:p>
        </p:txBody>
      </p:sp>
    </p:spTree>
    <p:extLst>
      <p:ext uri="{BB962C8B-B14F-4D97-AF65-F5344CB8AC3E}">
        <p14:creationId xmlns:p14="http://schemas.microsoft.com/office/powerpoint/2010/main" xmlns="" val="32703472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601C10-4B9A-44B3-8E8B-B13FE12A4A3E}" type="slidenum">
              <a:rPr kumimoji="1" lang="ja-JP" altLang="en-US" smtClean="0"/>
              <a:pPr/>
              <a:t>1</a:t>
            </a:fld>
            <a:endParaRPr kumimoji="1" lang="ja-JP" altLang="en-US"/>
          </a:p>
        </p:txBody>
      </p:sp>
    </p:spTree>
    <p:extLst>
      <p:ext uri="{BB962C8B-B14F-4D97-AF65-F5344CB8AC3E}">
        <p14:creationId xmlns:p14="http://schemas.microsoft.com/office/powerpoint/2010/main" xmlns="" val="387809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240168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34124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22533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1859197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14222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260652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246370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192447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384114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99702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D00C34-D831-4230-9B44-7E8E9AE3FB6E}" type="datetimeFigureOut">
              <a:rPr kumimoji="1" lang="ja-JP" altLang="en-US" smtClean="0"/>
              <a:pPr/>
              <a:t>2015/9/4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77786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00C34-D831-4230-9B44-7E8E9AE3FB6E}" type="datetimeFigureOut">
              <a:rPr kumimoji="1" lang="ja-JP" altLang="en-US" smtClean="0"/>
              <a:pPr/>
              <a:t>2015/9/4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D924B-ACA6-4787-95B2-B92A04CB765E}" type="slidenum">
              <a:rPr kumimoji="1" lang="ja-JP" altLang="en-US" smtClean="0"/>
              <a:pPr/>
              <a:t>&lt;#&gt;</a:t>
            </a:fld>
            <a:endParaRPr kumimoji="1" lang="ja-JP" altLang="en-US"/>
          </a:p>
        </p:txBody>
      </p:sp>
    </p:spTree>
    <p:extLst>
      <p:ext uri="{BB962C8B-B14F-4D97-AF65-F5344CB8AC3E}">
        <p14:creationId xmlns:p14="http://schemas.microsoft.com/office/powerpoint/2010/main" xmlns="" val="3166582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908720"/>
            <a:ext cx="7772400" cy="2118097"/>
          </a:xfrm>
        </p:spPr>
        <p:txBody>
          <a:bodyPr>
            <a:normAutofit/>
          </a:bodyPr>
          <a:lstStyle/>
          <a:p>
            <a:r>
              <a:rPr lang="ja-JP" altLang="en-US" sz="4800" dirty="0" smtClean="0">
                <a:latin typeface="HGPｺﾞｼｯｸE" panose="020B0900000000000000" pitchFamily="50" charset="-128"/>
                <a:ea typeface="HGPｺﾞｼｯｸE" panose="020B0900000000000000" pitchFamily="50" charset="-128"/>
              </a:rPr>
              <a:t>ライフジャケットの常時</a:t>
            </a:r>
            <a:r>
              <a:rPr lang="ja-JP" altLang="en-US" sz="4800" dirty="0" smtClean="0">
                <a:latin typeface="HGPｺﾞｼｯｸE" panose="020B0900000000000000" pitchFamily="50" charset="-128"/>
                <a:ea typeface="HGPｺﾞｼｯｸE" panose="020B0900000000000000" pitchFamily="50" charset="-128"/>
              </a:rPr>
              <a:t>着用</a:t>
            </a:r>
            <a:endParaRPr kumimoji="1" lang="ja-JP" altLang="en-US" sz="3200" dirty="0">
              <a:latin typeface="HGPｺﾞｼｯｸE" panose="020B0900000000000000" pitchFamily="50" charset="-128"/>
              <a:ea typeface="HGPｺﾞｼｯｸE" panose="020B0900000000000000" pitchFamily="50" charset="-128"/>
            </a:endParaRPr>
          </a:p>
        </p:txBody>
      </p:sp>
      <p:sp>
        <p:nvSpPr>
          <p:cNvPr id="3" name="サブタイトル 2"/>
          <p:cNvSpPr>
            <a:spLocks noGrp="1"/>
          </p:cNvSpPr>
          <p:nvPr>
            <p:ph type="subTitle" idx="1"/>
          </p:nvPr>
        </p:nvSpPr>
        <p:spPr>
          <a:xfrm>
            <a:off x="1241376" y="3026816"/>
            <a:ext cx="6656784" cy="3354511"/>
          </a:xfrm>
        </p:spPr>
        <p:txBody>
          <a:bodyPr/>
          <a:lstStyle/>
          <a:p>
            <a:pPr algn="l"/>
            <a:r>
              <a:rPr kumimoji="1" lang="ja-JP" altLang="en-US" dirty="0" smtClean="0">
                <a:solidFill>
                  <a:schemeClr val="accent1"/>
                </a:solidFill>
              </a:rPr>
              <a:t>特に、沿岸で操業する網漁業において、乗船時から</a:t>
            </a:r>
            <a:r>
              <a:rPr lang="ja-JP" altLang="en-US" dirty="0" smtClean="0">
                <a:solidFill>
                  <a:schemeClr val="accent1"/>
                </a:solidFill>
              </a:rPr>
              <a:t>下船</a:t>
            </a:r>
            <a:r>
              <a:rPr kumimoji="1" lang="ja-JP" altLang="en-US" dirty="0" smtClean="0">
                <a:solidFill>
                  <a:schemeClr val="accent1"/>
                </a:solidFill>
              </a:rPr>
              <a:t>するまでライフジャケットを着用するには・・・</a:t>
            </a:r>
            <a:endParaRPr kumimoji="1" lang="en-US" altLang="ja-JP" dirty="0" smtClean="0">
              <a:solidFill>
                <a:schemeClr val="accent1"/>
              </a:solidFill>
            </a:endParaRPr>
          </a:p>
          <a:p>
            <a:pPr algn="l"/>
            <a:endParaRPr lang="en-US" altLang="ja-JP" dirty="0">
              <a:solidFill>
                <a:schemeClr val="accent1"/>
              </a:solidFill>
            </a:endParaRPr>
          </a:p>
          <a:p>
            <a:pPr algn="dist"/>
            <a:r>
              <a:rPr kumimoji="1" lang="ja-JP" altLang="en-US" sz="2000" dirty="0" smtClean="0">
                <a:solidFill>
                  <a:schemeClr val="accent1"/>
                </a:solidFill>
              </a:rPr>
              <a:t>一般財団法人中央漁業操業安全協会</a:t>
            </a:r>
            <a:endParaRPr kumimoji="1" lang="en-US" altLang="ja-JP" sz="2000" dirty="0" smtClean="0">
              <a:solidFill>
                <a:schemeClr val="accent1"/>
              </a:solidFill>
            </a:endParaRPr>
          </a:p>
          <a:p>
            <a:pPr algn="dist"/>
            <a:r>
              <a:rPr lang="ja-JP" altLang="en-US" sz="2000" dirty="0" smtClean="0">
                <a:solidFill>
                  <a:schemeClr val="accent1"/>
                </a:solidFill>
              </a:rPr>
              <a:t>漁業操業安全対策協議会</a:t>
            </a:r>
            <a:endParaRPr kumimoji="1" lang="ja-JP" altLang="en-US" sz="2000" dirty="0">
              <a:solidFill>
                <a:schemeClr val="accent1"/>
              </a:solidFill>
            </a:endParaRPr>
          </a:p>
        </p:txBody>
      </p:sp>
    </p:spTree>
    <p:extLst>
      <p:ext uri="{BB962C8B-B14F-4D97-AF65-F5344CB8AC3E}">
        <p14:creationId xmlns:p14="http://schemas.microsoft.com/office/powerpoint/2010/main" xmlns="" val="1376980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484784"/>
            <a:ext cx="8352928" cy="5386090"/>
          </a:xfrm>
          <a:prstGeom prst="rect">
            <a:avLst/>
          </a:prstGeom>
        </p:spPr>
        <p:txBody>
          <a:bodyPr wrap="square">
            <a:spAutoFit/>
          </a:bodyPr>
          <a:lstStyle/>
          <a:p>
            <a:r>
              <a:rPr lang="ja-JP" altLang="en-US" sz="2800" dirty="0" smtClean="0">
                <a:latin typeface="HGPｺﾞｼｯｸE" panose="020B0900000000000000" pitchFamily="50" charset="-128"/>
                <a:ea typeface="HGPｺﾞｼｯｸE" panose="020B0900000000000000" pitchFamily="50" charset="-128"/>
              </a:rPr>
              <a:t>１</a:t>
            </a:r>
            <a:r>
              <a:rPr lang="ja-JP" altLang="en-US" sz="2800" dirty="0">
                <a:latin typeface="HGPｺﾞｼｯｸE" panose="020B0900000000000000" pitchFamily="50" charset="-128"/>
                <a:ea typeface="HGPｺﾞｼｯｸE" panose="020B0900000000000000" pitchFamily="50" charset="-128"/>
              </a:rPr>
              <a:t>．</a:t>
            </a:r>
            <a:r>
              <a:rPr lang="ja-JP" altLang="en-US" sz="2800" dirty="0">
                <a:solidFill>
                  <a:srgbClr val="CC00CC"/>
                </a:solidFill>
                <a:latin typeface="HGPｺﾞｼｯｸE" panose="020B0900000000000000" pitchFamily="50" charset="-128"/>
                <a:ea typeface="HGPｺﾞｼｯｸE" panose="020B0900000000000000" pitchFamily="50" charset="-128"/>
              </a:rPr>
              <a:t>手動</a:t>
            </a:r>
            <a:r>
              <a:rPr lang="ja-JP" altLang="ja-JP" sz="2800" dirty="0">
                <a:solidFill>
                  <a:srgbClr val="CC00CC"/>
                </a:solidFill>
                <a:latin typeface="HGPｺﾞｼｯｸE" panose="020B0900000000000000" pitchFamily="50" charset="-128"/>
                <a:ea typeface="HGPｺﾞｼｯｸE" panose="020B0900000000000000" pitchFamily="50" charset="-128"/>
              </a:rPr>
              <a:t>膨脹</a:t>
            </a:r>
            <a:r>
              <a:rPr lang="ja-JP" altLang="en-US" sz="2800" dirty="0">
                <a:solidFill>
                  <a:srgbClr val="CC00CC"/>
                </a:solidFill>
                <a:latin typeface="HGPｺﾞｼｯｸE" panose="020B0900000000000000" pitchFamily="50" charset="-128"/>
                <a:ea typeface="HGPｺﾞｼｯｸE" panose="020B0900000000000000" pitchFamily="50" charset="-128"/>
              </a:rPr>
              <a:t>式</a:t>
            </a:r>
            <a:r>
              <a:rPr lang="ja-JP" altLang="en-US" sz="2800" dirty="0">
                <a:latin typeface="HGPｺﾞｼｯｸE" panose="020B0900000000000000" pitchFamily="50" charset="-128"/>
                <a:ea typeface="HGPｺﾞｼｯｸE" panose="020B0900000000000000" pitchFamily="50" charset="-128"/>
              </a:rPr>
              <a:t>を</a:t>
            </a:r>
            <a:r>
              <a:rPr lang="ja-JP" altLang="ja-JP" sz="2800" dirty="0">
                <a:latin typeface="HGPｺﾞｼｯｸE" panose="020B0900000000000000" pitchFamily="50" charset="-128"/>
                <a:ea typeface="HGPｺﾞｼｯｸE" panose="020B0900000000000000" pitchFamily="50" charset="-128"/>
              </a:rPr>
              <a:t>合羽の中に着</a:t>
            </a:r>
            <a:r>
              <a:rPr lang="ja-JP" altLang="en-US" sz="2800" dirty="0">
                <a:latin typeface="HGPｺﾞｼｯｸE" panose="020B0900000000000000" pitchFamily="50" charset="-128"/>
                <a:ea typeface="HGPｺﾞｼｯｸE" panose="020B0900000000000000" pitchFamily="50" charset="-128"/>
              </a:rPr>
              <a:t>用する</a:t>
            </a:r>
            <a:r>
              <a:rPr lang="ja-JP" altLang="ja-JP" sz="2800" dirty="0" smtClean="0">
                <a:latin typeface="HGPｺﾞｼｯｸE" panose="020B0900000000000000" pitchFamily="50" charset="-128"/>
                <a:ea typeface="HGPｺﾞｼｯｸE" panose="020B0900000000000000" pitchFamily="50" charset="-128"/>
              </a:rPr>
              <a:t>場合</a:t>
            </a:r>
            <a:r>
              <a:rPr lang="ja-JP" altLang="ja-JP" sz="2800" dirty="0">
                <a:latin typeface="HGPｺﾞｼｯｸE" panose="020B0900000000000000" pitchFamily="50" charset="-128"/>
                <a:ea typeface="HGPｺﾞｼｯｸE" panose="020B0900000000000000" pitchFamily="50" charset="-128"/>
              </a:rPr>
              <a:t>、</a:t>
            </a:r>
            <a:r>
              <a:rPr lang="ja-JP" altLang="en-US" sz="2800" dirty="0" smtClean="0">
                <a:latin typeface="HGPｺﾞｼｯｸE" panose="020B0900000000000000" pitchFamily="50" charset="-128"/>
                <a:ea typeface="HGPｺﾞｼｯｸE" panose="020B0900000000000000" pitchFamily="50" charset="-128"/>
              </a:rPr>
              <a:t>上着の</a:t>
            </a:r>
            <a:endParaRPr lang="en-US" altLang="ja-JP" sz="2800" dirty="0" smtClean="0">
              <a:latin typeface="HGPｺﾞｼｯｸE" panose="020B0900000000000000" pitchFamily="50" charset="-128"/>
              <a:ea typeface="HGPｺﾞｼｯｸE" panose="020B0900000000000000" pitchFamily="50" charset="-128"/>
            </a:endParaRPr>
          </a:p>
          <a:p>
            <a:r>
              <a:rPr lang="ja-JP" altLang="en-US" sz="2800" dirty="0">
                <a:latin typeface="HGPｺﾞｼｯｸE" panose="020B0900000000000000" pitchFamily="50" charset="-128"/>
                <a:ea typeface="HGPｺﾞｼｯｸE" panose="020B0900000000000000" pitchFamily="50" charset="-128"/>
              </a:rPr>
              <a:t>　</a:t>
            </a:r>
            <a:r>
              <a:rPr lang="ja-JP" altLang="en-US" sz="2800" dirty="0" smtClean="0">
                <a:latin typeface="HGPｺﾞｼｯｸE" panose="020B0900000000000000" pitchFamily="50" charset="-128"/>
                <a:ea typeface="HGPｺﾞｼｯｸE" panose="020B0900000000000000" pitchFamily="50" charset="-128"/>
              </a:rPr>
              <a:t>　中に</a:t>
            </a:r>
            <a:r>
              <a:rPr lang="ja-JP" altLang="en-US" sz="2800" dirty="0">
                <a:latin typeface="HGPｺﾞｼｯｸE" panose="020B0900000000000000" pitchFamily="50" charset="-128"/>
                <a:ea typeface="HGPｺﾞｼｯｸE" panose="020B0900000000000000" pitchFamily="50" charset="-128"/>
              </a:rPr>
              <a:t>手を入れ</a:t>
            </a:r>
            <a:r>
              <a:rPr lang="ja-JP" altLang="en-US" sz="2800" dirty="0" smtClean="0">
                <a:latin typeface="HGPｺﾞｼｯｸE" panose="020B0900000000000000" pitchFamily="50" charset="-128"/>
                <a:ea typeface="HGPｺﾞｼｯｸE" panose="020B0900000000000000" pitchFamily="50" charset="-128"/>
              </a:rPr>
              <a:t>、</a:t>
            </a:r>
            <a:r>
              <a:rPr lang="ja-JP" altLang="ja-JP" sz="2800" dirty="0" smtClean="0">
                <a:latin typeface="HGPｺﾞｼｯｸE" panose="020B0900000000000000" pitchFamily="50" charset="-128"/>
                <a:ea typeface="HGPｺﾞｼｯｸE" panose="020B0900000000000000" pitchFamily="50" charset="-128"/>
              </a:rPr>
              <a:t>手動索</a:t>
            </a:r>
            <a:r>
              <a:rPr lang="ja-JP" altLang="en-US" sz="2800" dirty="0">
                <a:latin typeface="HGPｺﾞｼｯｸE" panose="020B0900000000000000" pitchFamily="50" charset="-128"/>
                <a:ea typeface="HGPｺﾞｼｯｸE" panose="020B0900000000000000" pitchFamily="50" charset="-128"/>
              </a:rPr>
              <a:t>を</a:t>
            </a:r>
            <a:r>
              <a:rPr lang="ja-JP" altLang="ja-JP" sz="2800" dirty="0" smtClean="0">
                <a:latin typeface="HGPｺﾞｼｯｸE" panose="020B0900000000000000" pitchFamily="50" charset="-128"/>
                <a:ea typeface="HGPｺﾞｼｯｸE" panose="020B0900000000000000" pitchFamily="50" charset="-128"/>
              </a:rPr>
              <a:t>引</a:t>
            </a:r>
            <a:r>
              <a:rPr lang="ja-JP" altLang="en-US" sz="2800" dirty="0" smtClean="0">
                <a:latin typeface="HGPｺﾞｼｯｸE" panose="020B0900000000000000" pitchFamily="50" charset="-128"/>
                <a:ea typeface="HGPｺﾞｼｯｸE" panose="020B0900000000000000" pitchFamily="50" charset="-128"/>
              </a:rPr>
              <a:t>く</a:t>
            </a:r>
            <a:r>
              <a:rPr lang="ja-JP" altLang="en-US" sz="2800" dirty="0">
                <a:latin typeface="HGPｺﾞｼｯｸE" panose="020B0900000000000000" pitchFamily="50" charset="-128"/>
                <a:ea typeface="HGPｺﾞｼｯｸE" panose="020B0900000000000000" pitchFamily="50" charset="-128"/>
              </a:rPr>
              <a:t>ことに</a:t>
            </a:r>
            <a:r>
              <a:rPr lang="ja-JP" altLang="en-US" sz="2800" dirty="0" smtClean="0">
                <a:latin typeface="HGPｺﾞｼｯｸE" panose="020B0900000000000000" pitchFamily="50" charset="-128"/>
                <a:ea typeface="HGPｺﾞｼｯｸE" panose="020B0900000000000000" pitchFamily="50" charset="-128"/>
              </a:rPr>
              <a:t>なり、とっさの対</a:t>
            </a:r>
            <a:endParaRPr lang="en-US" altLang="ja-JP" sz="2800" dirty="0" smtClean="0">
              <a:latin typeface="HGPｺﾞｼｯｸE" panose="020B0900000000000000" pitchFamily="50" charset="-128"/>
              <a:ea typeface="HGPｺﾞｼｯｸE" panose="020B0900000000000000" pitchFamily="50" charset="-128"/>
            </a:endParaRPr>
          </a:p>
          <a:p>
            <a:r>
              <a:rPr lang="ja-JP" altLang="en-US" sz="2800" dirty="0">
                <a:latin typeface="HGPｺﾞｼｯｸE" panose="020B0900000000000000" pitchFamily="50" charset="-128"/>
                <a:ea typeface="HGPｺﾞｼｯｸE" panose="020B0900000000000000" pitchFamily="50" charset="-128"/>
              </a:rPr>
              <a:t>　</a:t>
            </a:r>
            <a:r>
              <a:rPr lang="ja-JP" altLang="en-US" sz="2800" dirty="0" smtClean="0">
                <a:latin typeface="HGPｺﾞｼｯｸE" panose="020B0900000000000000" pitchFamily="50" charset="-128"/>
                <a:ea typeface="HGPｺﾞｼｯｸE" panose="020B0900000000000000" pitchFamily="50" charset="-128"/>
              </a:rPr>
              <a:t>　応ができないので</a:t>
            </a:r>
            <a:r>
              <a:rPr lang="ja-JP" altLang="en-US" sz="2800" dirty="0" smtClean="0">
                <a:solidFill>
                  <a:srgbClr val="FF0000"/>
                </a:solidFill>
                <a:latin typeface="HGPｺﾞｼｯｸE" panose="020B0900000000000000" pitchFamily="50" charset="-128"/>
                <a:ea typeface="HGPｺﾞｼｯｸE" panose="020B0900000000000000" pitchFamily="50" charset="-128"/>
              </a:rPr>
              <a:t>絶対に不可</a:t>
            </a:r>
            <a:r>
              <a:rPr lang="ja-JP" altLang="en-US" sz="2800" dirty="0" smtClean="0">
                <a:latin typeface="HGPｺﾞｼｯｸE" panose="020B0900000000000000" pitchFamily="50" charset="-128"/>
                <a:ea typeface="HGPｺﾞｼｯｸE" panose="020B0900000000000000" pitchFamily="50" charset="-128"/>
              </a:rPr>
              <a:t>。</a:t>
            </a:r>
            <a:endParaRPr lang="en-US" altLang="ja-JP" sz="2800" dirty="0" smtClean="0">
              <a:latin typeface="HGPｺﾞｼｯｸE" panose="020B0900000000000000" pitchFamily="50" charset="-128"/>
              <a:ea typeface="HGPｺﾞｼｯｸE" panose="020B0900000000000000" pitchFamily="50" charset="-128"/>
            </a:endParaRPr>
          </a:p>
          <a:p>
            <a:endParaRPr lang="en-US" altLang="ja-JP" dirty="0">
              <a:latin typeface="HGPｺﾞｼｯｸE" panose="020B0900000000000000" pitchFamily="50" charset="-128"/>
              <a:ea typeface="HGPｺﾞｼｯｸE" panose="020B0900000000000000" pitchFamily="50" charset="-128"/>
            </a:endParaRPr>
          </a:p>
          <a:p>
            <a:r>
              <a:rPr lang="ja-JP" altLang="en-US" sz="2800" dirty="0" smtClean="0">
                <a:latin typeface="HGPｺﾞｼｯｸE" panose="020B0900000000000000" pitchFamily="50" charset="-128"/>
                <a:ea typeface="HGPｺﾞｼｯｸE" panose="020B0900000000000000" pitchFamily="50" charset="-128"/>
              </a:rPr>
              <a:t>２</a:t>
            </a:r>
            <a:r>
              <a:rPr lang="ja-JP" altLang="en-US" sz="2800" dirty="0">
                <a:latin typeface="HGPｺﾞｼｯｸE" panose="020B0900000000000000" pitchFamily="50" charset="-128"/>
                <a:ea typeface="HGPｺﾞｼｯｸE" panose="020B0900000000000000" pitchFamily="50" charset="-128"/>
              </a:rPr>
              <a:t>．</a:t>
            </a:r>
            <a:r>
              <a:rPr lang="ja-JP" altLang="en-US" sz="2800" dirty="0">
                <a:solidFill>
                  <a:srgbClr val="CC00CC"/>
                </a:solidFill>
                <a:latin typeface="HGPｺﾞｼｯｸE" panose="020B0900000000000000" pitchFamily="50" charset="-128"/>
                <a:ea typeface="HGPｺﾞｼｯｸE" panose="020B0900000000000000" pitchFamily="50" charset="-128"/>
              </a:rPr>
              <a:t>自動</a:t>
            </a:r>
            <a:r>
              <a:rPr lang="ja-JP" altLang="ja-JP" sz="2800" dirty="0">
                <a:solidFill>
                  <a:srgbClr val="CC00CC"/>
                </a:solidFill>
                <a:latin typeface="HGPｺﾞｼｯｸE" panose="020B0900000000000000" pitchFamily="50" charset="-128"/>
                <a:ea typeface="HGPｺﾞｼｯｸE" panose="020B0900000000000000" pitchFamily="50" charset="-128"/>
              </a:rPr>
              <a:t>膨脹</a:t>
            </a:r>
            <a:r>
              <a:rPr lang="ja-JP" altLang="en-US" sz="2800" dirty="0">
                <a:solidFill>
                  <a:srgbClr val="CC00CC"/>
                </a:solidFill>
                <a:latin typeface="HGPｺﾞｼｯｸE" panose="020B0900000000000000" pitchFamily="50" charset="-128"/>
                <a:ea typeface="HGPｺﾞｼｯｸE" panose="020B0900000000000000" pitchFamily="50" charset="-128"/>
              </a:rPr>
              <a:t>式</a:t>
            </a:r>
            <a:r>
              <a:rPr lang="ja-JP" altLang="en-US" sz="2800" dirty="0">
                <a:latin typeface="HGPｺﾞｼｯｸE" panose="020B0900000000000000" pitchFamily="50" charset="-128"/>
                <a:ea typeface="HGPｺﾞｼｯｸE" panose="020B0900000000000000" pitchFamily="50" charset="-128"/>
              </a:rPr>
              <a:t>では、</a:t>
            </a:r>
            <a:r>
              <a:rPr lang="ja-JP" altLang="ja-JP" sz="2800" dirty="0">
                <a:latin typeface="HGPｺﾞｼｯｸE" panose="020B0900000000000000" pitchFamily="50" charset="-128"/>
                <a:ea typeface="HGPｺﾞｼｯｸE" panose="020B0900000000000000" pitchFamily="50" charset="-128"/>
              </a:rPr>
              <a:t>より確実に</a:t>
            </a:r>
            <a:r>
              <a:rPr lang="ja-JP" altLang="en-US" sz="2800" dirty="0">
                <a:latin typeface="HGPｺﾞｼｯｸE" panose="020B0900000000000000" pitchFamily="50" charset="-128"/>
                <a:ea typeface="HGPｺﾞｼｯｸE" panose="020B0900000000000000" pitchFamily="50" charset="-128"/>
              </a:rPr>
              <a:t>作動</a:t>
            </a:r>
            <a:r>
              <a:rPr lang="ja-JP" altLang="en-US" sz="2800" dirty="0" smtClean="0">
                <a:latin typeface="HGPｺﾞｼｯｸE" panose="020B0900000000000000" pitchFamily="50" charset="-128"/>
                <a:ea typeface="HGPｺﾞｼｯｸE" panose="020B0900000000000000" pitchFamily="50" charset="-128"/>
              </a:rPr>
              <a:t>させるために、</a:t>
            </a:r>
            <a:endParaRPr lang="en-US" altLang="ja-JP" sz="2800" dirty="0" smtClean="0">
              <a:latin typeface="HGPｺﾞｼｯｸE" panose="020B0900000000000000" pitchFamily="50" charset="-128"/>
              <a:ea typeface="HGPｺﾞｼｯｸE" panose="020B0900000000000000" pitchFamily="50" charset="-128"/>
            </a:endParaRPr>
          </a:p>
          <a:p>
            <a:r>
              <a:rPr lang="ja-JP" altLang="en-US" sz="2800" dirty="0">
                <a:latin typeface="HGPｺﾞｼｯｸE" panose="020B0900000000000000" pitchFamily="50" charset="-128"/>
                <a:ea typeface="HGPｺﾞｼｯｸE" panose="020B0900000000000000" pitchFamily="50" charset="-128"/>
              </a:rPr>
              <a:t>　</a:t>
            </a:r>
            <a:r>
              <a:rPr lang="ja-JP" altLang="en-US" sz="2800" dirty="0" smtClean="0">
                <a:latin typeface="HGPｺﾞｼｯｸE" panose="020B0900000000000000" pitchFamily="50" charset="-128"/>
                <a:ea typeface="HGPｺﾞｼｯｸE" panose="020B0900000000000000" pitchFamily="50" charset="-128"/>
              </a:rPr>
              <a:t>　</a:t>
            </a:r>
            <a:r>
              <a:rPr lang="ja-JP" altLang="ja-JP" sz="2800" dirty="0" smtClean="0">
                <a:latin typeface="HGPｺﾞｼｯｸE" panose="020B0900000000000000" pitchFamily="50" charset="-128"/>
                <a:ea typeface="HGPｺﾞｼｯｸE" panose="020B0900000000000000" pitchFamily="50" charset="-128"/>
              </a:rPr>
              <a:t>スプール</a:t>
            </a:r>
            <a:r>
              <a:rPr lang="ja-JP" altLang="ja-JP" sz="2800" dirty="0">
                <a:latin typeface="HGPｺﾞｼｯｸE" panose="020B0900000000000000" pitchFamily="50" charset="-128"/>
                <a:ea typeface="HGPｺﾞｼｯｸE" panose="020B0900000000000000" pitchFamily="50" charset="-128"/>
              </a:rPr>
              <a:t>の</a:t>
            </a:r>
            <a:r>
              <a:rPr lang="ja-JP" altLang="ja-JP" sz="2800" dirty="0" smtClean="0">
                <a:latin typeface="HGPｺﾞｼｯｸE" panose="020B0900000000000000" pitchFamily="50" charset="-128"/>
                <a:ea typeface="HGPｺﾞｼｯｸE" panose="020B0900000000000000" pitchFamily="50" charset="-128"/>
              </a:rPr>
              <a:t>交換</a:t>
            </a:r>
            <a:r>
              <a:rPr lang="ja-JP" altLang="ja-JP" sz="2800" dirty="0">
                <a:latin typeface="HGPｺﾞｼｯｸE" panose="020B0900000000000000" pitchFamily="50" charset="-128"/>
                <a:ea typeface="HGPｺﾞｼｯｸE" panose="020B0900000000000000" pitchFamily="50" charset="-128"/>
              </a:rPr>
              <a:t>等日頃の</a:t>
            </a:r>
            <a:r>
              <a:rPr lang="ja-JP" altLang="ja-JP" sz="2800" dirty="0" smtClean="0">
                <a:solidFill>
                  <a:srgbClr val="FF0000"/>
                </a:solidFill>
                <a:latin typeface="HGPｺﾞｼｯｸE" panose="020B0900000000000000" pitchFamily="50" charset="-128"/>
                <a:ea typeface="HGPｺﾞｼｯｸE" panose="020B0900000000000000" pitchFamily="50" charset="-128"/>
              </a:rPr>
              <a:t>メンテナンス</a:t>
            </a:r>
            <a:r>
              <a:rPr lang="ja-JP" altLang="en-US" sz="2800" dirty="0" smtClean="0">
                <a:solidFill>
                  <a:srgbClr val="FF0000"/>
                </a:solidFill>
                <a:latin typeface="HGPｺﾞｼｯｸE" panose="020B0900000000000000" pitchFamily="50" charset="-128"/>
                <a:ea typeface="HGPｺﾞｼｯｸE" panose="020B0900000000000000" pitchFamily="50" charset="-128"/>
              </a:rPr>
              <a:t>は必須</a:t>
            </a:r>
            <a:r>
              <a:rPr lang="ja-JP" altLang="ja-JP" sz="2800" dirty="0" smtClean="0">
                <a:latin typeface="HGPｺﾞｼｯｸE" panose="020B0900000000000000" pitchFamily="50" charset="-128"/>
                <a:ea typeface="HGPｺﾞｼｯｸE" panose="020B0900000000000000" pitchFamily="50" charset="-128"/>
              </a:rPr>
              <a:t>。</a:t>
            </a:r>
            <a:endParaRPr lang="en-US" altLang="ja-JP" sz="2800" dirty="0" smtClean="0">
              <a:latin typeface="HGPｺﾞｼｯｸE" panose="020B0900000000000000" pitchFamily="50" charset="-128"/>
              <a:ea typeface="HGPｺﾞｼｯｸE" panose="020B0900000000000000" pitchFamily="50" charset="-128"/>
            </a:endParaRPr>
          </a:p>
          <a:p>
            <a:r>
              <a:rPr lang="ja-JP" altLang="en-US" sz="2800" dirty="0">
                <a:latin typeface="HGPｺﾞｼｯｸE" panose="020B0900000000000000" pitchFamily="50" charset="-128"/>
                <a:ea typeface="HGPｺﾞｼｯｸE" panose="020B0900000000000000" pitchFamily="50" charset="-128"/>
              </a:rPr>
              <a:t>　</a:t>
            </a:r>
            <a:r>
              <a:rPr lang="ja-JP" altLang="en-US" sz="2800" dirty="0" smtClean="0">
                <a:latin typeface="HGPｺﾞｼｯｸE" panose="020B0900000000000000" pitchFamily="50" charset="-128"/>
                <a:ea typeface="HGPｺﾞｼｯｸE" panose="020B0900000000000000" pitchFamily="50" charset="-128"/>
              </a:rPr>
              <a:t>　万一</a:t>
            </a:r>
            <a:r>
              <a:rPr lang="ja-JP" altLang="en-US" sz="2800" dirty="0">
                <a:latin typeface="HGPｺﾞｼｯｸE" panose="020B0900000000000000" pitchFamily="50" charset="-128"/>
                <a:ea typeface="HGPｺﾞｼｯｸE" panose="020B0900000000000000" pitchFamily="50" charset="-128"/>
              </a:rPr>
              <a:t>、手動索を</a:t>
            </a:r>
            <a:r>
              <a:rPr lang="ja-JP" altLang="en-US" sz="2800" dirty="0" smtClean="0">
                <a:latin typeface="HGPｺﾞｼｯｸE" panose="020B0900000000000000" pitchFamily="50" charset="-128"/>
                <a:ea typeface="HGPｺﾞｼｯｸE" panose="020B0900000000000000" pitchFamily="50" charset="-128"/>
              </a:rPr>
              <a:t>引く</a:t>
            </a:r>
            <a:r>
              <a:rPr lang="ja-JP" altLang="en-US" sz="2800" dirty="0">
                <a:latin typeface="HGPｺﾞｼｯｸE" panose="020B0900000000000000" pitchFamily="50" charset="-128"/>
                <a:ea typeface="HGPｺﾞｼｯｸE" panose="020B0900000000000000" pitchFamily="50" charset="-128"/>
              </a:rPr>
              <a:t>ケース</a:t>
            </a:r>
            <a:r>
              <a:rPr lang="ja-JP" altLang="en-US" sz="2800" dirty="0" smtClean="0">
                <a:latin typeface="HGPｺﾞｼｯｸE" panose="020B0900000000000000" pitchFamily="50" charset="-128"/>
                <a:ea typeface="HGPｺﾞｼｯｸE" panose="020B0900000000000000" pitchFamily="50" charset="-128"/>
              </a:rPr>
              <a:t>もあるので、とっさに紐が</a:t>
            </a:r>
            <a:endParaRPr lang="en-US" altLang="ja-JP" sz="2800" dirty="0" smtClean="0">
              <a:latin typeface="HGPｺﾞｼｯｸE" panose="020B0900000000000000" pitchFamily="50" charset="-128"/>
              <a:ea typeface="HGPｺﾞｼｯｸE" panose="020B0900000000000000" pitchFamily="50" charset="-128"/>
            </a:endParaRPr>
          </a:p>
          <a:p>
            <a:r>
              <a:rPr lang="ja-JP" altLang="en-US" sz="2800" dirty="0" smtClean="0">
                <a:latin typeface="HGPｺﾞｼｯｸE" panose="020B0900000000000000" pitchFamily="50" charset="-128"/>
                <a:ea typeface="HGPｺﾞｼｯｸE" panose="020B0900000000000000" pitchFamily="50" charset="-128"/>
              </a:rPr>
              <a:t>　　引けない着用方法は</a:t>
            </a:r>
            <a:r>
              <a:rPr lang="ja-JP" altLang="en-US" sz="2800" dirty="0" smtClean="0">
                <a:solidFill>
                  <a:srgbClr val="FF0000"/>
                </a:solidFill>
                <a:latin typeface="HGPｺﾞｼｯｸE" panose="020B0900000000000000" pitchFamily="50" charset="-128"/>
                <a:ea typeface="HGPｺﾞｼｯｸE" panose="020B0900000000000000" pitchFamily="50" charset="-128"/>
              </a:rPr>
              <a:t>不可</a:t>
            </a:r>
            <a:r>
              <a:rPr lang="ja-JP" altLang="en-US" sz="2800" dirty="0" smtClean="0">
                <a:latin typeface="HGPｺﾞｼｯｸE" panose="020B0900000000000000" pitchFamily="50" charset="-128"/>
                <a:ea typeface="HGPｺﾞｼｯｸE" panose="020B0900000000000000" pitchFamily="50" charset="-128"/>
              </a:rPr>
              <a:t>。</a:t>
            </a:r>
            <a:endParaRPr lang="en-US" altLang="ja-JP" sz="2800" dirty="0" smtClean="0">
              <a:latin typeface="HGPｺﾞｼｯｸE" panose="020B0900000000000000" pitchFamily="50" charset="-128"/>
              <a:ea typeface="HGPｺﾞｼｯｸE" panose="020B0900000000000000" pitchFamily="50" charset="-128"/>
            </a:endParaRPr>
          </a:p>
          <a:p>
            <a:endParaRPr lang="en-US" altLang="ja-JP" dirty="0">
              <a:latin typeface="HGPｺﾞｼｯｸE" panose="020B0900000000000000" pitchFamily="50" charset="-128"/>
              <a:ea typeface="HGPｺﾞｼｯｸE" panose="020B0900000000000000" pitchFamily="50" charset="-128"/>
            </a:endParaRPr>
          </a:p>
          <a:p>
            <a:r>
              <a:rPr lang="ja-JP" altLang="en-US" sz="2800" dirty="0" smtClean="0">
                <a:latin typeface="HGPｺﾞｼｯｸE" panose="020B0900000000000000" pitchFamily="50" charset="-128"/>
                <a:ea typeface="HGPｺﾞｼｯｸE" panose="020B0900000000000000" pitchFamily="50" charset="-128"/>
              </a:rPr>
              <a:t>注．特に</a:t>
            </a:r>
            <a:r>
              <a:rPr lang="ja-JP" altLang="en-US" sz="2800" dirty="0" smtClean="0">
                <a:solidFill>
                  <a:srgbClr val="CC00CC"/>
                </a:solidFill>
                <a:latin typeface="HGPｺﾞｼｯｸE" panose="020B0900000000000000" pitchFamily="50" charset="-128"/>
                <a:ea typeface="HGPｺﾞｼｯｸE" panose="020B0900000000000000" pitchFamily="50" charset="-128"/>
              </a:rPr>
              <a:t>ベルト式の場合</a:t>
            </a:r>
            <a:r>
              <a:rPr lang="ja-JP" altLang="en-US" sz="2800" dirty="0" smtClean="0">
                <a:latin typeface="HGPｺﾞｼｯｸE" panose="020B0900000000000000" pitchFamily="50" charset="-128"/>
                <a:ea typeface="HGPｺﾞｼｯｸE" panose="020B0900000000000000" pitchFamily="50" charset="-128"/>
              </a:rPr>
              <a:t>は</a:t>
            </a:r>
            <a:r>
              <a:rPr lang="ja-JP" altLang="en-US" sz="2800" dirty="0">
                <a:latin typeface="HGPｺﾞｼｯｸE" panose="020B0900000000000000" pitchFamily="50" charset="-128"/>
                <a:ea typeface="HGPｺﾞｼｯｸE" panose="020B0900000000000000" pitchFamily="50" charset="-128"/>
              </a:rPr>
              <a:t>合羽の中で作動すると、</a:t>
            </a:r>
            <a:r>
              <a:rPr lang="ja-JP" altLang="en-US" sz="2800" dirty="0" smtClean="0">
                <a:latin typeface="HGPｺﾞｼｯｸE" panose="020B0900000000000000" pitchFamily="50" charset="-128"/>
                <a:ea typeface="HGPｺﾞｼｯｸE" panose="020B0900000000000000" pitchFamily="50" charset="-128"/>
              </a:rPr>
              <a:t>腰</a:t>
            </a:r>
            <a:endParaRPr lang="en-US" altLang="ja-JP" sz="2800" dirty="0" smtClean="0">
              <a:latin typeface="HGPｺﾞｼｯｸE" panose="020B0900000000000000" pitchFamily="50" charset="-128"/>
              <a:ea typeface="HGPｺﾞｼｯｸE" panose="020B0900000000000000" pitchFamily="50" charset="-128"/>
            </a:endParaRPr>
          </a:p>
          <a:p>
            <a:r>
              <a:rPr lang="ja-JP" altLang="en-US" sz="2800" dirty="0">
                <a:latin typeface="HGPｺﾞｼｯｸE" panose="020B0900000000000000" pitchFamily="50" charset="-128"/>
                <a:ea typeface="HGPｺﾞｼｯｸE" panose="020B0900000000000000" pitchFamily="50" charset="-128"/>
              </a:rPr>
              <a:t>　</a:t>
            </a:r>
            <a:r>
              <a:rPr lang="ja-JP" altLang="en-US" sz="2800" dirty="0" smtClean="0">
                <a:latin typeface="HGPｺﾞｼｯｸE" panose="020B0900000000000000" pitchFamily="50" charset="-128"/>
                <a:ea typeface="HGPｺﾞｼｯｸE" panose="020B0900000000000000" pitchFamily="50" charset="-128"/>
              </a:rPr>
              <a:t>　の後ろが浮いてうつぶせの状態</a:t>
            </a:r>
            <a:r>
              <a:rPr lang="ja-JP" altLang="en-US" sz="2800" dirty="0">
                <a:latin typeface="HGPｺﾞｼｯｸE" panose="020B0900000000000000" pitchFamily="50" charset="-128"/>
                <a:ea typeface="HGPｺﾞｼｯｸE" panose="020B0900000000000000" pitchFamily="50" charset="-128"/>
              </a:rPr>
              <a:t>に</a:t>
            </a:r>
            <a:r>
              <a:rPr lang="ja-JP" altLang="en-US" sz="2800" dirty="0" smtClean="0">
                <a:latin typeface="HGPｺﾞｼｯｸE" panose="020B0900000000000000" pitchFamily="50" charset="-128"/>
                <a:ea typeface="HGPｺﾞｼｯｸE" panose="020B0900000000000000" pitchFamily="50" charset="-128"/>
              </a:rPr>
              <a:t>なるなど、正常な</a:t>
            </a:r>
            <a:endParaRPr lang="en-US" altLang="ja-JP" sz="2800" dirty="0" smtClean="0">
              <a:latin typeface="HGPｺﾞｼｯｸE" panose="020B0900000000000000" pitchFamily="50" charset="-128"/>
              <a:ea typeface="HGPｺﾞｼｯｸE" panose="020B0900000000000000" pitchFamily="50" charset="-128"/>
            </a:endParaRPr>
          </a:p>
          <a:p>
            <a:r>
              <a:rPr lang="ja-JP" altLang="en-US" sz="2800" dirty="0">
                <a:latin typeface="HGPｺﾞｼｯｸE" panose="020B0900000000000000" pitchFamily="50" charset="-128"/>
                <a:ea typeface="HGPｺﾞｼｯｸE" panose="020B0900000000000000" pitchFamily="50" charset="-128"/>
              </a:rPr>
              <a:t>　</a:t>
            </a:r>
            <a:r>
              <a:rPr lang="ja-JP" altLang="en-US" sz="2800" dirty="0" smtClean="0">
                <a:latin typeface="HGPｺﾞｼｯｸE" panose="020B0900000000000000" pitchFamily="50" charset="-128"/>
                <a:ea typeface="HGPｺﾞｼｯｸE" panose="020B0900000000000000" pitchFamily="50" charset="-128"/>
              </a:rPr>
              <a:t>　姿勢が保てない場合があり</a:t>
            </a:r>
            <a:r>
              <a:rPr lang="ja-JP" altLang="en-US" sz="2800" dirty="0" smtClean="0">
                <a:solidFill>
                  <a:srgbClr val="FF0000"/>
                </a:solidFill>
                <a:latin typeface="HGPｺﾞｼｯｸE" panose="020B0900000000000000" pitchFamily="50" charset="-128"/>
                <a:ea typeface="HGPｺﾞｼｯｸE" panose="020B0900000000000000" pitchFamily="50" charset="-128"/>
              </a:rPr>
              <a:t>不可</a:t>
            </a:r>
            <a:r>
              <a:rPr lang="ja-JP" altLang="en-US" sz="2800" dirty="0" smtClean="0">
                <a:latin typeface="HGPｺﾞｼｯｸE" panose="020B0900000000000000" pitchFamily="50" charset="-128"/>
                <a:ea typeface="HGPｺﾞｼｯｸE" panose="020B0900000000000000" pitchFamily="50" charset="-128"/>
              </a:rPr>
              <a:t>。</a:t>
            </a:r>
            <a:endParaRPr lang="en-US" altLang="ja-JP" sz="2800" dirty="0" smtClean="0">
              <a:latin typeface="HGPｺﾞｼｯｸE" panose="020B0900000000000000" pitchFamily="50" charset="-128"/>
              <a:ea typeface="HGPｺﾞｼｯｸE" panose="020B0900000000000000" pitchFamily="50" charset="-128"/>
            </a:endParaRPr>
          </a:p>
          <a:p>
            <a:r>
              <a:rPr lang="ja-JP" altLang="en-US" sz="2800" dirty="0">
                <a:latin typeface="HGPｺﾞｼｯｸE" panose="020B0900000000000000" pitchFamily="50" charset="-128"/>
                <a:ea typeface="HGPｺﾞｼｯｸE" panose="020B0900000000000000" pitchFamily="50" charset="-128"/>
              </a:rPr>
              <a:t>　</a:t>
            </a:r>
            <a:r>
              <a:rPr lang="ja-JP" altLang="en-US" sz="2800" dirty="0" smtClean="0">
                <a:latin typeface="HGPｺﾞｼｯｸE" panose="020B0900000000000000" pitchFamily="50" charset="-128"/>
                <a:ea typeface="HGPｺﾞｼｯｸE" panose="020B0900000000000000" pitchFamily="50" charset="-128"/>
              </a:rPr>
              <a:t>　　</a:t>
            </a:r>
            <a:endParaRPr lang="en-US" altLang="ja-JP" sz="1200" dirty="0">
              <a:latin typeface="HGPｺﾞｼｯｸE" panose="020B0900000000000000" pitchFamily="50" charset="-128"/>
              <a:ea typeface="HGPｺﾞｼｯｸE" panose="020B0900000000000000" pitchFamily="50" charset="-128"/>
            </a:endParaRPr>
          </a:p>
        </p:txBody>
      </p:sp>
      <p:sp>
        <p:nvSpPr>
          <p:cNvPr id="4" name="タイトル 1"/>
          <p:cNvSpPr txBox="1">
            <a:spLocks/>
          </p:cNvSpPr>
          <p:nvPr/>
        </p:nvSpPr>
        <p:spPr>
          <a:xfrm>
            <a:off x="611560" y="476671"/>
            <a:ext cx="6840760" cy="648073"/>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kern="100" dirty="0" smtClean="0">
                <a:latin typeface="HGPｺﾞｼｯｸE" panose="020B0900000000000000" pitchFamily="50" charset="-128"/>
                <a:ea typeface="HGPｺﾞｼｯｸE" panose="020B0900000000000000" pitchFamily="50" charset="-128"/>
                <a:cs typeface="Times New Roman"/>
              </a:rPr>
              <a:t>　</a:t>
            </a:r>
            <a:endParaRPr lang="ja-JP" altLang="en-US" sz="3600" dirty="0"/>
          </a:p>
        </p:txBody>
      </p:sp>
      <p:sp>
        <p:nvSpPr>
          <p:cNvPr id="5" name="正方形/長方形 4"/>
          <p:cNvSpPr/>
          <p:nvPr/>
        </p:nvSpPr>
        <p:spPr>
          <a:xfrm>
            <a:off x="652804" y="385208"/>
            <a:ext cx="731025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ja-JP" altLang="ja-JP" sz="2400" dirty="0">
                <a:latin typeface="HGPｺﾞｼｯｸE" panose="020B0900000000000000" pitchFamily="50" charset="-128"/>
                <a:ea typeface="HGPｺﾞｼｯｸE" panose="020B0900000000000000" pitchFamily="50" charset="-128"/>
              </a:rPr>
              <a:t>合羽</a:t>
            </a:r>
            <a:r>
              <a:rPr lang="ja-JP" altLang="en-US" sz="2400" dirty="0" smtClean="0">
                <a:latin typeface="HGPｺﾞｼｯｸE" panose="020B0900000000000000" pitchFamily="50" charset="-128"/>
                <a:ea typeface="HGPｺﾞｼｯｸE" panose="020B0900000000000000" pitchFamily="50" charset="-128"/>
              </a:rPr>
              <a:t>等</a:t>
            </a:r>
            <a:r>
              <a:rPr lang="ja-JP" altLang="ja-JP" sz="2400" dirty="0" smtClean="0">
                <a:latin typeface="HGPｺﾞｼｯｸE" panose="020B0900000000000000" pitchFamily="50" charset="-128"/>
                <a:ea typeface="HGPｺﾞｼｯｸE" panose="020B0900000000000000" pitchFamily="50" charset="-128"/>
              </a:rPr>
              <a:t>の</a:t>
            </a:r>
            <a:r>
              <a:rPr lang="ja-JP" altLang="ja-JP" sz="2400" dirty="0">
                <a:latin typeface="HGPｺﾞｼｯｸE" panose="020B0900000000000000" pitchFamily="50" charset="-128"/>
                <a:ea typeface="HGPｺﾞｼｯｸE" panose="020B0900000000000000" pitchFamily="50" charset="-128"/>
              </a:rPr>
              <a:t>中に</a:t>
            </a:r>
            <a:r>
              <a:rPr lang="ja-JP" altLang="ja-JP" sz="2400" dirty="0" smtClean="0">
                <a:latin typeface="HGPｺﾞｼｯｸE" panose="020B0900000000000000" pitchFamily="50" charset="-128"/>
                <a:ea typeface="HGPｺﾞｼｯｸE" panose="020B0900000000000000" pitchFamily="50" charset="-128"/>
              </a:rPr>
              <a:t>、</a:t>
            </a:r>
            <a:r>
              <a:rPr lang="ja-JP" altLang="en-US" sz="2400" dirty="0" smtClean="0">
                <a:latin typeface="HGPｺﾞｼｯｸE" panose="020B0900000000000000" pitchFamily="50" charset="-128"/>
                <a:ea typeface="HGPｺﾞｼｯｸE" panose="020B0900000000000000" pitchFamily="50" charset="-128"/>
              </a:rPr>
              <a:t>膨脹式ライフジャケット</a:t>
            </a:r>
            <a:r>
              <a:rPr lang="ja-JP" altLang="ja-JP" sz="2400" dirty="0">
                <a:latin typeface="HGPｺﾞｼｯｸE" panose="020B0900000000000000" pitchFamily="50" charset="-128"/>
                <a:ea typeface="HGPｺﾞｼｯｸE" panose="020B0900000000000000" pitchFamily="50" charset="-128"/>
              </a:rPr>
              <a:t>を</a:t>
            </a:r>
            <a:r>
              <a:rPr lang="ja-JP" altLang="ja-JP" sz="2400" dirty="0" smtClean="0">
                <a:latin typeface="HGPｺﾞｼｯｸE" panose="020B0900000000000000" pitchFamily="50" charset="-128"/>
                <a:ea typeface="HGPｺﾞｼｯｸE" panose="020B0900000000000000" pitchFamily="50" charset="-128"/>
              </a:rPr>
              <a:t>着用</a:t>
            </a:r>
            <a:r>
              <a:rPr lang="ja-JP" altLang="en-US" sz="2400" dirty="0" smtClean="0">
                <a:latin typeface="HGPｺﾞｼｯｸE" panose="020B0900000000000000" pitchFamily="50" charset="-128"/>
                <a:ea typeface="HGPｺﾞｼｯｸE" panose="020B0900000000000000" pitchFamily="50" charset="-128"/>
              </a:rPr>
              <a:t>する場合のリスクと注意</a:t>
            </a:r>
            <a:endParaRPr lang="ja-JP" altLang="en-US" sz="24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xmlns="" val="806073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p:spPr>
        <p:txBody>
          <a:bodyPr>
            <a:normAutofit/>
          </a:bodyPr>
          <a:lstStyle/>
          <a:p>
            <a:r>
              <a:rPr lang="ja-JP" altLang="en-US" sz="3600" dirty="0"/>
              <a:t>ベルト式</a:t>
            </a:r>
            <a:r>
              <a:rPr lang="ja-JP" altLang="en-US" sz="3600" dirty="0" smtClean="0"/>
              <a:t>が合羽の中で膨脹</a:t>
            </a:r>
            <a:endParaRPr kumimoji="1" lang="ja-JP" altLang="en-US" sz="3600" dirty="0"/>
          </a:p>
        </p:txBody>
      </p:sp>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291255" y="1600200"/>
            <a:ext cx="6561489" cy="4525963"/>
          </a:xfrm>
        </p:spPr>
      </p:pic>
    </p:spTree>
    <p:extLst>
      <p:ext uri="{BB962C8B-B14F-4D97-AF65-F5344CB8AC3E}">
        <p14:creationId xmlns:p14="http://schemas.microsoft.com/office/powerpoint/2010/main" xmlns="" val="699127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rgbClr val="FF0000"/>
            </a:solidFill>
          </a:ln>
        </p:spPr>
        <p:txBody>
          <a:bodyPr>
            <a:normAutofit/>
          </a:bodyPr>
          <a:lstStyle/>
          <a:p>
            <a:pPr algn="l"/>
            <a:r>
              <a:rPr lang="ja-JP" altLang="en-US" sz="3200" dirty="0" smtClean="0">
                <a:latin typeface="HGPｺﾞｼｯｸE" panose="020B0900000000000000" pitchFamily="50" charset="-128"/>
                <a:ea typeface="HGPｺﾞｼｯｸE" panose="020B0900000000000000" pitchFamily="50" charset="-128"/>
              </a:rPr>
              <a:t>　</a:t>
            </a:r>
            <a:r>
              <a:rPr lang="ja-JP" altLang="ja-JP" sz="3200" dirty="0" smtClean="0">
                <a:latin typeface="HGPｺﾞｼｯｸE" panose="020B0900000000000000" pitchFamily="50" charset="-128"/>
                <a:ea typeface="HGPｺﾞｼｯｸE" panose="020B0900000000000000" pitchFamily="50" charset="-128"/>
              </a:rPr>
              <a:t>屈んで</a:t>
            </a:r>
            <a:r>
              <a:rPr lang="ja-JP" altLang="ja-JP" sz="3200" dirty="0">
                <a:latin typeface="HGPｺﾞｼｯｸE" panose="020B0900000000000000" pitchFamily="50" charset="-128"/>
                <a:ea typeface="HGPｺﾞｼｯｸE" panose="020B0900000000000000" pitchFamily="50" charset="-128"/>
              </a:rPr>
              <a:t>する作業では、特に固型式等</a:t>
            </a:r>
            <a:r>
              <a:rPr lang="ja-JP" altLang="ja-JP" sz="3200" dirty="0" smtClean="0">
                <a:latin typeface="HGPｺﾞｼｯｸE" panose="020B0900000000000000" pitchFamily="50" charset="-128"/>
                <a:ea typeface="HGPｺﾞｼｯｸE" panose="020B0900000000000000" pitchFamily="50" charset="-128"/>
              </a:rPr>
              <a:t>の</a:t>
            </a:r>
            <a:r>
              <a:rPr lang="ja-JP" altLang="en-US" sz="3200" dirty="0">
                <a:latin typeface="HGPｺﾞｼｯｸE" panose="020B0900000000000000" pitchFamily="50" charset="-128"/>
                <a:ea typeface="HGPｺﾞｼｯｸE" panose="020B0900000000000000" pitchFamily="50" charset="-128"/>
              </a:rPr>
              <a:t>ライフジャケット</a:t>
            </a:r>
            <a:r>
              <a:rPr lang="ja-JP" altLang="ja-JP" sz="3200" dirty="0" smtClean="0">
                <a:latin typeface="HGPｺﾞｼｯｸE" panose="020B0900000000000000" pitchFamily="50" charset="-128"/>
                <a:ea typeface="HGPｺﾞｼｯｸE" panose="020B0900000000000000" pitchFamily="50" charset="-128"/>
              </a:rPr>
              <a:t>は</a:t>
            </a:r>
            <a:r>
              <a:rPr lang="ja-JP" altLang="ja-JP" sz="3200" dirty="0">
                <a:latin typeface="HGPｺﾞｼｯｸE" panose="020B0900000000000000" pitchFamily="50" charset="-128"/>
                <a:ea typeface="HGPｺﾞｼｯｸE" panose="020B0900000000000000" pitchFamily="50" charset="-128"/>
              </a:rPr>
              <a:t>抵抗感があり作業がしにくい</a:t>
            </a:r>
            <a:endParaRPr kumimoji="1" lang="ja-JP" altLang="en-US" sz="3200" dirty="0">
              <a:latin typeface="HGPｺﾞｼｯｸE" panose="020B0900000000000000" pitchFamily="50" charset="-128"/>
              <a:ea typeface="HGPｺﾞｼｯｸE" panose="020B0900000000000000" pitchFamily="50" charset="-128"/>
            </a:endParaRPr>
          </a:p>
        </p:txBody>
      </p:sp>
      <p:sp>
        <p:nvSpPr>
          <p:cNvPr id="3" name="コンテンツ プレースホルダー 2"/>
          <p:cNvSpPr>
            <a:spLocks noGrp="1"/>
          </p:cNvSpPr>
          <p:nvPr>
            <p:ph idx="1"/>
          </p:nvPr>
        </p:nvSpPr>
        <p:spPr>
          <a:xfrm>
            <a:off x="414670" y="1988840"/>
            <a:ext cx="8229600" cy="1512168"/>
          </a:xfrm>
          <a:ln w="38100">
            <a:solidFill>
              <a:srgbClr val="0070C0"/>
            </a:solidFill>
          </a:ln>
        </p:spPr>
        <p:txBody>
          <a:bodyPr>
            <a:normAutofit fontScale="92500" lnSpcReduction="10000"/>
          </a:bodyPr>
          <a:lstStyle/>
          <a:p>
            <a:pPr marL="0" indent="0">
              <a:buNone/>
            </a:pPr>
            <a:r>
              <a:rPr lang="ja-JP" altLang="en-US" dirty="0" smtClean="0">
                <a:latin typeface="HGPｺﾞｼｯｸE" panose="020B0900000000000000" pitchFamily="50" charset="-128"/>
                <a:ea typeface="HGPｺﾞｼｯｸE" panose="020B0900000000000000" pitchFamily="50" charset="-128"/>
              </a:rPr>
              <a:t>　</a:t>
            </a:r>
            <a:r>
              <a:rPr lang="ja-JP" altLang="ja-JP" sz="3500" dirty="0" smtClean="0">
                <a:latin typeface="HGPｺﾞｼｯｸE" panose="020B0900000000000000" pitchFamily="50" charset="-128"/>
                <a:ea typeface="HGPｺﾞｼｯｸE" panose="020B0900000000000000" pitchFamily="50" charset="-128"/>
              </a:rPr>
              <a:t>合羽</a:t>
            </a:r>
            <a:r>
              <a:rPr lang="ja-JP" altLang="ja-JP" sz="3500" dirty="0">
                <a:latin typeface="HGPｺﾞｼｯｸE" panose="020B0900000000000000" pitchFamily="50" charset="-128"/>
                <a:ea typeface="HGPｺﾞｼｯｸE" panose="020B0900000000000000" pitchFamily="50" charset="-128"/>
              </a:rPr>
              <a:t>の中に</a:t>
            </a:r>
            <a:r>
              <a:rPr lang="ja-JP" altLang="ja-JP" sz="3500" dirty="0" smtClean="0">
                <a:latin typeface="HGPｺﾞｼｯｸE" panose="020B0900000000000000" pitchFamily="50" charset="-128"/>
                <a:ea typeface="HGPｺﾞｼｯｸE" panose="020B0900000000000000" pitchFamily="50" charset="-128"/>
              </a:rPr>
              <a:t>、固型式</a:t>
            </a:r>
            <a:r>
              <a:rPr lang="ja-JP" altLang="ja-JP" sz="3500" dirty="0">
                <a:latin typeface="HGPｺﾞｼｯｸE" panose="020B0900000000000000" pitchFamily="50" charset="-128"/>
                <a:ea typeface="HGPｺﾞｼｯｸE" panose="020B0900000000000000" pitchFamily="50" charset="-128"/>
              </a:rPr>
              <a:t>や空気</a:t>
            </a:r>
            <a:r>
              <a:rPr lang="ja-JP" altLang="ja-JP" sz="3500" dirty="0" smtClean="0">
                <a:latin typeface="HGPｺﾞｼｯｸE" panose="020B0900000000000000" pitchFamily="50" charset="-128"/>
                <a:ea typeface="HGPｺﾞｼｯｸE" panose="020B0900000000000000" pitchFamily="50" charset="-128"/>
              </a:rPr>
              <a:t>封入式</a:t>
            </a:r>
            <a:r>
              <a:rPr lang="ja-JP" altLang="en-US" sz="3500" dirty="0" smtClean="0">
                <a:latin typeface="HGPｺﾞｼｯｸE" panose="020B0900000000000000" pitchFamily="50" charset="-128"/>
                <a:ea typeface="HGPｺﾞｼｯｸE" panose="020B0900000000000000" pitchFamily="50" charset="-128"/>
              </a:rPr>
              <a:t>のライフジャケット</a:t>
            </a:r>
            <a:r>
              <a:rPr lang="ja-JP" altLang="ja-JP" sz="3500" dirty="0" smtClean="0">
                <a:latin typeface="HGPｺﾞｼｯｸE" panose="020B0900000000000000" pitchFamily="50" charset="-128"/>
                <a:ea typeface="HGPｺﾞｼｯｸE" panose="020B0900000000000000" pitchFamily="50" charset="-128"/>
              </a:rPr>
              <a:t>を</a:t>
            </a:r>
            <a:r>
              <a:rPr lang="ja-JP" altLang="en-US" sz="3500" dirty="0" smtClean="0">
                <a:latin typeface="HGPｺﾞｼｯｸE" panose="020B0900000000000000" pitchFamily="50" charset="-128"/>
                <a:ea typeface="HGPｺﾞｼｯｸE" panose="020B0900000000000000" pitchFamily="50" charset="-128"/>
              </a:rPr>
              <a:t>、</a:t>
            </a:r>
            <a:r>
              <a:rPr lang="ja-JP" altLang="en-US" sz="3500" dirty="0" smtClean="0">
                <a:solidFill>
                  <a:srgbClr val="CC00CC"/>
                </a:solidFill>
                <a:latin typeface="HGPｺﾞｼｯｸE" panose="020B0900000000000000" pitchFamily="50" charset="-128"/>
                <a:ea typeface="HGPｺﾞｼｯｸE" panose="020B0900000000000000" pitchFamily="50" charset="-128"/>
              </a:rPr>
              <a:t>締付け</a:t>
            </a:r>
            <a:r>
              <a:rPr lang="ja-JP" altLang="ja-JP" sz="3500" dirty="0" smtClean="0">
                <a:solidFill>
                  <a:srgbClr val="CC00CC"/>
                </a:solidFill>
                <a:latin typeface="HGPｺﾞｼｯｸE" panose="020B0900000000000000" pitchFamily="50" charset="-128"/>
                <a:ea typeface="HGPｺﾞｼｯｸE" panose="020B0900000000000000" pitchFamily="50" charset="-128"/>
              </a:rPr>
              <a:t>ベルト</a:t>
            </a:r>
            <a:r>
              <a:rPr lang="ja-JP" altLang="ja-JP" sz="3500" dirty="0">
                <a:solidFill>
                  <a:srgbClr val="CC00CC"/>
                </a:solidFill>
                <a:latin typeface="HGPｺﾞｼｯｸE" panose="020B0900000000000000" pitchFamily="50" charset="-128"/>
                <a:ea typeface="HGPｺﾞｼｯｸE" panose="020B0900000000000000" pitchFamily="50" charset="-128"/>
              </a:rPr>
              <a:t>を緩めに</a:t>
            </a:r>
            <a:r>
              <a:rPr lang="ja-JP" altLang="ja-JP" sz="3500" dirty="0" smtClean="0">
                <a:solidFill>
                  <a:srgbClr val="CC00CC"/>
                </a:solidFill>
                <a:latin typeface="HGPｺﾞｼｯｸE" panose="020B0900000000000000" pitchFamily="50" charset="-128"/>
                <a:ea typeface="HGPｺﾞｼｯｸE" panose="020B0900000000000000" pitchFamily="50" charset="-128"/>
              </a:rPr>
              <a:t>して</a:t>
            </a:r>
            <a:r>
              <a:rPr lang="ja-JP" altLang="en-US" sz="3500" dirty="0">
                <a:solidFill>
                  <a:srgbClr val="CC00CC"/>
                </a:solidFill>
                <a:latin typeface="HGPｺﾞｼｯｸE" panose="020B0900000000000000" pitchFamily="50" charset="-128"/>
                <a:ea typeface="HGPｺﾞｼｯｸE" panose="020B0900000000000000" pitchFamily="50" charset="-128"/>
              </a:rPr>
              <a:t>装着</a:t>
            </a:r>
            <a:r>
              <a:rPr lang="ja-JP" altLang="ja-JP" sz="3500" dirty="0" smtClean="0">
                <a:latin typeface="HGPｺﾞｼｯｸE" panose="020B0900000000000000" pitchFamily="50" charset="-128"/>
                <a:ea typeface="HGPｺﾞｼｯｸE" panose="020B0900000000000000" pitchFamily="50" charset="-128"/>
              </a:rPr>
              <a:t>する</a:t>
            </a:r>
            <a:r>
              <a:rPr lang="ja-JP" altLang="en-US" sz="3500" dirty="0" smtClean="0">
                <a:latin typeface="HGPｺﾞｼｯｸE" panose="020B0900000000000000" pitchFamily="50" charset="-128"/>
                <a:ea typeface="HGPｺﾞｼｯｸE" panose="020B0900000000000000" pitchFamily="50" charset="-128"/>
              </a:rPr>
              <a:t>と屈んでする作業でも抵抗感が少ない</a:t>
            </a:r>
            <a:r>
              <a:rPr lang="ja-JP" altLang="ja-JP" sz="3500" dirty="0" smtClean="0">
                <a:latin typeface="HGPｺﾞｼｯｸE" panose="020B0900000000000000" pitchFamily="50" charset="-128"/>
                <a:ea typeface="HGPｺﾞｼｯｸE" panose="020B0900000000000000" pitchFamily="50" charset="-128"/>
              </a:rPr>
              <a:t>。</a:t>
            </a:r>
            <a:endParaRPr lang="en-US" altLang="ja-JP" sz="3500" dirty="0" smtClean="0">
              <a:latin typeface="HGPｺﾞｼｯｸE" panose="020B0900000000000000" pitchFamily="50" charset="-128"/>
              <a:ea typeface="HGPｺﾞｼｯｸE" panose="020B0900000000000000" pitchFamily="50" charset="-128"/>
            </a:endParaRPr>
          </a:p>
        </p:txBody>
      </p:sp>
      <p:sp>
        <p:nvSpPr>
          <p:cNvPr id="4" name="正方形/長方形 3"/>
          <p:cNvSpPr/>
          <p:nvPr/>
        </p:nvSpPr>
        <p:spPr>
          <a:xfrm>
            <a:off x="473078" y="4077072"/>
            <a:ext cx="8143056" cy="1384995"/>
          </a:xfrm>
          <a:prstGeom prst="rect">
            <a:avLst/>
          </a:prstGeom>
        </p:spPr>
        <p:txBody>
          <a:bodyPr wrap="square">
            <a:spAutoFit/>
          </a:bodyPr>
          <a:lstStyle/>
          <a:p>
            <a:pPr lvl="0">
              <a:spcBef>
                <a:spcPct val="20000"/>
              </a:spcBef>
            </a:pPr>
            <a:r>
              <a:rPr lang="ja-JP" altLang="en-US" sz="2800" dirty="0" smtClean="0">
                <a:solidFill>
                  <a:prstClr val="black"/>
                </a:solidFill>
                <a:latin typeface="HGPｺﾞｼｯｸE" panose="020B0900000000000000" pitchFamily="50" charset="-128"/>
                <a:ea typeface="HGPｺﾞｼｯｸE" panose="020B0900000000000000" pitchFamily="50" charset="-128"/>
              </a:rPr>
              <a:t>注）ライフジャケット</a:t>
            </a:r>
            <a:r>
              <a:rPr lang="ja-JP" altLang="en-US" sz="2800" dirty="0">
                <a:solidFill>
                  <a:prstClr val="black"/>
                </a:solidFill>
                <a:latin typeface="HGPｺﾞｼｯｸE" panose="020B0900000000000000" pitchFamily="50" charset="-128"/>
                <a:ea typeface="HGPｺﾞｼｯｸE" panose="020B0900000000000000" pitchFamily="50" charset="-128"/>
              </a:rPr>
              <a:t>を</a:t>
            </a:r>
            <a:r>
              <a:rPr lang="ja-JP" altLang="ja-JP" sz="2800" dirty="0">
                <a:solidFill>
                  <a:srgbClr val="FF0000"/>
                </a:solidFill>
                <a:latin typeface="HGPｺﾞｼｯｸE" panose="020B0900000000000000" pitchFamily="50" charset="-128"/>
                <a:ea typeface="HGPｺﾞｼｯｸE" panose="020B0900000000000000" pitchFamily="50" charset="-128"/>
              </a:rPr>
              <a:t>合羽の中</a:t>
            </a:r>
            <a:r>
              <a:rPr lang="ja-JP" altLang="ja-JP" sz="2800" dirty="0" smtClean="0">
                <a:solidFill>
                  <a:srgbClr val="FF0000"/>
                </a:solidFill>
                <a:latin typeface="HGPｺﾞｼｯｸE" panose="020B0900000000000000" pitchFamily="50" charset="-128"/>
                <a:ea typeface="HGPｺﾞｼｯｸE" panose="020B0900000000000000" pitchFamily="50" charset="-128"/>
              </a:rPr>
              <a:t>に</a:t>
            </a:r>
            <a:r>
              <a:rPr lang="ja-JP" altLang="en-US" sz="2800" dirty="0" smtClean="0">
                <a:solidFill>
                  <a:srgbClr val="FF0000"/>
                </a:solidFill>
                <a:latin typeface="HGPｺﾞｼｯｸE" panose="020B0900000000000000" pitchFamily="50" charset="-128"/>
                <a:ea typeface="HGPｺﾞｼｯｸE" panose="020B0900000000000000" pitchFamily="50" charset="-128"/>
              </a:rPr>
              <a:t>装</a:t>
            </a:r>
            <a:r>
              <a:rPr lang="ja-JP" altLang="ja-JP" sz="2800" dirty="0" smtClean="0">
                <a:solidFill>
                  <a:srgbClr val="FF0000"/>
                </a:solidFill>
                <a:latin typeface="HGPｺﾞｼｯｸE" panose="020B0900000000000000" pitchFamily="50" charset="-128"/>
                <a:ea typeface="HGPｺﾞｼｯｸE" panose="020B0900000000000000" pitchFamily="50" charset="-128"/>
              </a:rPr>
              <a:t>着した</a:t>
            </a:r>
            <a:r>
              <a:rPr lang="ja-JP" altLang="ja-JP" sz="2800" dirty="0">
                <a:solidFill>
                  <a:srgbClr val="FF0000"/>
                </a:solidFill>
                <a:latin typeface="HGPｺﾞｼｯｸE" panose="020B0900000000000000" pitchFamily="50" charset="-128"/>
                <a:ea typeface="HGPｺﾞｼｯｸE" panose="020B0900000000000000" pitchFamily="50" charset="-128"/>
              </a:rPr>
              <a:t>場合は</a:t>
            </a:r>
            <a:r>
              <a:rPr lang="ja-JP" altLang="ja-JP" sz="2800" dirty="0">
                <a:solidFill>
                  <a:prstClr val="black"/>
                </a:solidFill>
                <a:latin typeface="HGPｺﾞｼｯｸE" panose="020B0900000000000000" pitchFamily="50" charset="-128"/>
                <a:ea typeface="HGPｺﾞｼｯｸE" panose="020B0900000000000000" pitchFamily="50" charset="-128"/>
              </a:rPr>
              <a:t>、</a:t>
            </a:r>
            <a:r>
              <a:rPr lang="ja-JP" altLang="en-US" sz="2800" dirty="0">
                <a:solidFill>
                  <a:prstClr val="black"/>
                </a:solidFill>
                <a:latin typeface="HGPｺﾞｼｯｸE" panose="020B0900000000000000" pitchFamily="50" charset="-128"/>
                <a:ea typeface="HGPｺﾞｼｯｸE" panose="020B0900000000000000" pitchFamily="50" charset="-128"/>
              </a:rPr>
              <a:t>締付け</a:t>
            </a:r>
            <a:r>
              <a:rPr lang="ja-JP" altLang="ja-JP" sz="2800" dirty="0">
                <a:solidFill>
                  <a:prstClr val="black"/>
                </a:solidFill>
                <a:latin typeface="HGPｺﾞｼｯｸE" panose="020B0900000000000000" pitchFamily="50" charset="-128"/>
                <a:ea typeface="HGPｺﾞｼｯｸE" panose="020B0900000000000000" pitchFamily="50" charset="-128"/>
              </a:rPr>
              <a:t>ベルトが緩くても</a:t>
            </a:r>
            <a:r>
              <a:rPr lang="ja-JP" altLang="en-US" sz="2800" dirty="0">
                <a:solidFill>
                  <a:prstClr val="black"/>
                </a:solidFill>
                <a:latin typeface="HGPｺﾞｼｯｸE" panose="020B0900000000000000" pitchFamily="50" charset="-128"/>
                <a:ea typeface="HGPｺﾞｼｯｸE" panose="020B0900000000000000" pitchFamily="50" charset="-128"/>
              </a:rPr>
              <a:t>、ライフジャケットは合羽（上着）に</a:t>
            </a:r>
            <a:r>
              <a:rPr lang="ja-JP" altLang="en-US" sz="2800" dirty="0" smtClean="0">
                <a:solidFill>
                  <a:prstClr val="black"/>
                </a:solidFill>
                <a:latin typeface="HGPｺﾞｼｯｸE" panose="020B0900000000000000" pitchFamily="50" charset="-128"/>
                <a:ea typeface="HGPｺﾞｼｯｸE" panose="020B0900000000000000" pitchFamily="50" charset="-128"/>
              </a:rPr>
              <a:t>より押さえられ、落水時でもずり上がらず</a:t>
            </a:r>
            <a:r>
              <a:rPr lang="ja-JP" altLang="ja-JP" sz="2800" dirty="0" smtClean="0">
                <a:solidFill>
                  <a:prstClr val="black"/>
                </a:solidFill>
                <a:latin typeface="HGPｺﾞｼｯｸE" panose="020B0900000000000000" pitchFamily="50" charset="-128"/>
                <a:ea typeface="HGPｺﾞｼｯｸE" panose="020B0900000000000000" pitchFamily="50" charset="-128"/>
              </a:rPr>
              <a:t>脱げ</a:t>
            </a:r>
            <a:r>
              <a:rPr lang="ja-JP" altLang="en-US" sz="2800" dirty="0" smtClean="0">
                <a:solidFill>
                  <a:prstClr val="black"/>
                </a:solidFill>
                <a:latin typeface="HGPｺﾞｼｯｸE" panose="020B0900000000000000" pitchFamily="50" charset="-128"/>
                <a:ea typeface="HGPｺﾞｼｯｸE" panose="020B0900000000000000" pitchFamily="50" charset="-128"/>
              </a:rPr>
              <a:t>ない</a:t>
            </a:r>
            <a:r>
              <a:rPr lang="ja-JP" altLang="ja-JP" sz="2800" dirty="0" smtClean="0">
                <a:solidFill>
                  <a:prstClr val="black"/>
                </a:solidFill>
                <a:latin typeface="HGPｺﾞｼｯｸE" panose="020B0900000000000000" pitchFamily="50" charset="-128"/>
                <a:ea typeface="HGPｺﾞｼｯｸE" panose="020B0900000000000000" pitchFamily="50" charset="-128"/>
              </a:rPr>
              <a:t>。</a:t>
            </a:r>
            <a:endParaRPr lang="ja-JP" altLang="en-US" sz="2800" dirty="0">
              <a:solidFill>
                <a:prstClr val="black"/>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xmlns="" val="2349018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ln w="38100">
            <a:solidFill>
              <a:srgbClr val="FF0000"/>
            </a:solidFill>
          </a:ln>
        </p:spPr>
        <p:txBody>
          <a:bodyPr>
            <a:normAutofit/>
          </a:bodyPr>
          <a:lstStyle/>
          <a:p>
            <a:r>
              <a:rPr lang="ja-JP" altLang="en-US" sz="3600" dirty="0" smtClean="0">
                <a:latin typeface="HGPｺﾞｼｯｸE" panose="020B0900000000000000" pitchFamily="50" charset="-128"/>
                <a:ea typeface="HGPｺﾞｼｯｸE" panose="020B0900000000000000" pitchFamily="50" charset="-128"/>
              </a:rPr>
              <a:t>ライフジャケットを着ると、</a:t>
            </a:r>
            <a:r>
              <a:rPr lang="ja-JP" altLang="ja-JP" sz="3600" dirty="0" smtClean="0">
                <a:latin typeface="HGPｺﾞｼｯｸE" panose="020B0900000000000000" pitchFamily="50" charset="-128"/>
                <a:ea typeface="HGPｺﾞｼｯｸE" panose="020B0900000000000000" pitchFamily="50" charset="-128"/>
              </a:rPr>
              <a:t>炎天下</a:t>
            </a:r>
            <a:r>
              <a:rPr lang="ja-JP" altLang="ja-JP" sz="3600" dirty="0">
                <a:latin typeface="HGPｺﾞｼｯｸE" panose="020B0900000000000000" pitchFamily="50" charset="-128"/>
                <a:ea typeface="HGPｺﾞｼｯｸE" panose="020B0900000000000000" pitchFamily="50" charset="-128"/>
              </a:rPr>
              <a:t>では暑い</a:t>
            </a:r>
            <a:endParaRPr kumimoji="1" lang="ja-JP" altLang="en-US" sz="3600" dirty="0">
              <a:latin typeface="HGPｺﾞｼｯｸE" panose="020B0900000000000000" pitchFamily="50" charset="-128"/>
              <a:ea typeface="HGPｺﾞｼｯｸE" panose="020B0900000000000000" pitchFamily="50" charset="-128"/>
            </a:endParaRPr>
          </a:p>
        </p:txBody>
      </p:sp>
      <p:sp>
        <p:nvSpPr>
          <p:cNvPr id="3" name="コンテンツ プレースホルダー 2"/>
          <p:cNvSpPr>
            <a:spLocks noGrp="1"/>
          </p:cNvSpPr>
          <p:nvPr>
            <p:ph idx="1"/>
          </p:nvPr>
        </p:nvSpPr>
        <p:spPr>
          <a:xfrm>
            <a:off x="457200" y="1600201"/>
            <a:ext cx="8229600" cy="1540768"/>
          </a:xfrm>
          <a:ln w="38100">
            <a:solidFill>
              <a:srgbClr val="0070C0"/>
            </a:solidFill>
          </a:ln>
        </p:spPr>
        <p:txBody>
          <a:bodyPr>
            <a:normAutofit lnSpcReduction="10000"/>
          </a:bodyPr>
          <a:lstStyle/>
          <a:p>
            <a:pPr marL="0" indent="0">
              <a:buNone/>
            </a:pPr>
            <a:r>
              <a:rPr lang="ja-JP" altLang="en-US" dirty="0" smtClean="0"/>
              <a:t>　</a:t>
            </a:r>
            <a:r>
              <a:rPr lang="ja-JP" altLang="ja-JP" dirty="0" smtClean="0">
                <a:latin typeface="HGPｺﾞｼｯｸE" panose="020B0900000000000000" pitchFamily="50" charset="-128"/>
                <a:ea typeface="HGPｺﾞｼｯｸE" panose="020B0900000000000000" pitchFamily="50" charset="-128"/>
              </a:rPr>
              <a:t>炎天下</a:t>
            </a:r>
            <a:r>
              <a:rPr lang="ja-JP" altLang="ja-JP" dirty="0">
                <a:latin typeface="HGPｺﾞｼｯｸE" panose="020B0900000000000000" pitchFamily="50" charset="-128"/>
                <a:ea typeface="HGPｺﾞｼｯｸE" panose="020B0900000000000000" pitchFamily="50" charset="-128"/>
              </a:rPr>
              <a:t>で暑く作業に支障が出る場合は、固型式や空気封入式より</a:t>
            </a:r>
            <a:r>
              <a:rPr lang="ja-JP" altLang="ja-JP" dirty="0">
                <a:solidFill>
                  <a:srgbClr val="CC00CC"/>
                </a:solidFill>
                <a:latin typeface="HGPｺﾞｼｯｸE" panose="020B0900000000000000" pitchFamily="50" charset="-128"/>
                <a:ea typeface="HGPｺﾞｼｯｸE" panose="020B0900000000000000" pitchFamily="50" charset="-128"/>
              </a:rPr>
              <a:t>膨脹式の方が</a:t>
            </a:r>
            <a:r>
              <a:rPr lang="ja-JP" altLang="ja-JP" dirty="0">
                <a:latin typeface="HGPｺﾞｼｯｸE" panose="020B0900000000000000" pitchFamily="50" charset="-128"/>
                <a:ea typeface="HGPｺﾞｼｯｸE" panose="020B0900000000000000" pitchFamily="50" charset="-128"/>
              </a:rPr>
              <a:t>接触</a:t>
            </a:r>
            <a:r>
              <a:rPr lang="ja-JP" altLang="ja-JP" dirty="0" smtClean="0">
                <a:latin typeface="HGPｺﾞｼｯｸE" panose="020B0900000000000000" pitchFamily="50" charset="-128"/>
                <a:ea typeface="HGPｺﾞｼｯｸE" panose="020B0900000000000000" pitchFamily="50" charset="-128"/>
              </a:rPr>
              <a:t>面積</a:t>
            </a:r>
            <a:r>
              <a:rPr lang="ja-JP" altLang="en-US" dirty="0" smtClean="0">
                <a:latin typeface="HGPｺﾞｼｯｸE" panose="020B0900000000000000" pitchFamily="50" charset="-128"/>
                <a:ea typeface="HGPｺﾞｼｯｸE" panose="020B0900000000000000" pitchFamily="50" charset="-128"/>
              </a:rPr>
              <a:t>が</a:t>
            </a:r>
            <a:r>
              <a:rPr lang="ja-JP" altLang="ja-JP" dirty="0" smtClean="0">
                <a:latin typeface="HGPｺﾞｼｯｸE" panose="020B0900000000000000" pitchFamily="50" charset="-128"/>
                <a:ea typeface="HGPｺﾞｼｯｸE" panose="020B0900000000000000" pitchFamily="50" charset="-128"/>
              </a:rPr>
              <a:t>少なく</a:t>
            </a:r>
            <a:r>
              <a:rPr lang="ja-JP" altLang="ja-JP" dirty="0">
                <a:solidFill>
                  <a:srgbClr val="CC00CC"/>
                </a:solidFill>
                <a:latin typeface="HGPｺﾞｼｯｸE" panose="020B0900000000000000" pitchFamily="50" charset="-128"/>
                <a:ea typeface="HGPｺﾞｼｯｸE" panose="020B0900000000000000" pitchFamily="50" charset="-128"/>
              </a:rPr>
              <a:t>多少暑さはしのげる</a:t>
            </a:r>
            <a:r>
              <a:rPr lang="ja-JP" altLang="ja-JP" dirty="0" smtClean="0">
                <a:latin typeface="HGPｺﾞｼｯｸE" panose="020B0900000000000000" pitchFamily="50" charset="-128"/>
                <a:ea typeface="HGPｺﾞｼｯｸE" panose="020B0900000000000000" pitchFamily="50" charset="-128"/>
              </a:rPr>
              <a:t>。</a:t>
            </a:r>
          </a:p>
        </p:txBody>
      </p:sp>
      <p:sp>
        <p:nvSpPr>
          <p:cNvPr id="5" name="コンテンツ プレースホルダー 2"/>
          <p:cNvSpPr txBox="1">
            <a:spLocks/>
          </p:cNvSpPr>
          <p:nvPr/>
        </p:nvSpPr>
        <p:spPr>
          <a:xfrm>
            <a:off x="395536" y="3429000"/>
            <a:ext cx="8229600" cy="244827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ja-JP" dirty="0" smtClean="0"/>
              <a:t>　</a:t>
            </a:r>
            <a:r>
              <a:rPr lang="ja-JP" altLang="ja-JP" dirty="0" smtClean="0">
                <a:solidFill>
                  <a:srgbClr val="CC00CC"/>
                </a:solidFill>
                <a:latin typeface="HGPｺﾞｼｯｸE" panose="020B0900000000000000" pitchFamily="50" charset="-128"/>
                <a:ea typeface="HGPｺﾞｼｯｸE" panose="020B0900000000000000" pitchFamily="50" charset="-128"/>
              </a:rPr>
              <a:t>夏のみ膨脹式の</a:t>
            </a:r>
            <a:r>
              <a:rPr lang="ja-JP" altLang="en-US" dirty="0">
                <a:solidFill>
                  <a:srgbClr val="CC00CC"/>
                </a:solidFill>
                <a:latin typeface="HGPｺﾞｼｯｸE" panose="020B0900000000000000" pitchFamily="50" charset="-128"/>
                <a:ea typeface="HGPｺﾞｼｯｸE" panose="020B0900000000000000" pitchFamily="50" charset="-128"/>
              </a:rPr>
              <a:t>ライフジャケット</a:t>
            </a:r>
            <a:r>
              <a:rPr lang="ja-JP" altLang="ja-JP" dirty="0" smtClean="0">
                <a:solidFill>
                  <a:srgbClr val="CC00CC"/>
                </a:solidFill>
                <a:latin typeface="HGPｺﾞｼｯｸE" panose="020B0900000000000000" pitchFamily="50" charset="-128"/>
                <a:ea typeface="HGPｺﾞｼｯｸE" panose="020B0900000000000000" pitchFamily="50" charset="-128"/>
              </a:rPr>
              <a:t>を着用し、それ以外のシーズンは固型式や空気封入式</a:t>
            </a:r>
            <a:r>
              <a:rPr lang="ja-JP" altLang="en-US" dirty="0">
                <a:solidFill>
                  <a:srgbClr val="CC00CC"/>
                </a:solidFill>
                <a:latin typeface="HGPｺﾞｼｯｸE" panose="020B0900000000000000" pitchFamily="50" charset="-128"/>
                <a:ea typeface="HGPｺﾞｼｯｸE" panose="020B0900000000000000" pitchFamily="50" charset="-128"/>
              </a:rPr>
              <a:t>ライフジャケット</a:t>
            </a:r>
            <a:r>
              <a:rPr lang="ja-JP" altLang="ja-JP" dirty="0" smtClean="0">
                <a:solidFill>
                  <a:srgbClr val="CC00CC"/>
                </a:solidFill>
                <a:latin typeface="HGPｺﾞｼｯｸE" panose="020B0900000000000000" pitchFamily="50" charset="-128"/>
                <a:ea typeface="HGPｺﾞｼｯｸE" panose="020B0900000000000000" pitchFamily="50" charset="-128"/>
              </a:rPr>
              <a:t>と使い分ける</a:t>
            </a:r>
            <a:r>
              <a:rPr lang="ja-JP" altLang="ja-JP" dirty="0" smtClean="0">
                <a:latin typeface="HGPｺﾞｼｯｸE" panose="020B0900000000000000" pitchFamily="50" charset="-128"/>
                <a:ea typeface="HGPｺﾞｼｯｸE" panose="020B0900000000000000" pitchFamily="50" charset="-128"/>
              </a:rPr>
              <a:t>ことが望ましく、特に膨脹式の使用頻度を減らすことは、</a:t>
            </a:r>
            <a:r>
              <a:rPr lang="ja-JP" altLang="en-US" dirty="0">
                <a:latin typeface="HGPｺﾞｼｯｸE" panose="020B0900000000000000" pitchFamily="50" charset="-128"/>
                <a:ea typeface="HGPｺﾞｼｯｸE" panose="020B0900000000000000" pitchFamily="50" charset="-128"/>
              </a:rPr>
              <a:t>ライフジャケット</a:t>
            </a:r>
            <a:r>
              <a:rPr lang="ja-JP" altLang="ja-JP" dirty="0" smtClean="0">
                <a:latin typeface="HGPｺﾞｼｯｸE" panose="020B0900000000000000" pitchFamily="50" charset="-128"/>
                <a:ea typeface="HGPｺﾞｼｯｸE" panose="020B0900000000000000" pitchFamily="50" charset="-128"/>
              </a:rPr>
              <a:t>の耐久性の面からも良い。</a:t>
            </a:r>
            <a:endParaRPr lang="en-US" altLang="ja-JP" dirty="0" smtClean="0">
              <a:latin typeface="HGPｺﾞｼｯｸE" panose="020B0900000000000000" pitchFamily="50" charset="-128"/>
              <a:ea typeface="HGPｺﾞｼｯｸE" panose="020B0900000000000000" pitchFamily="50" charset="-128"/>
            </a:endParaRPr>
          </a:p>
          <a:p>
            <a:pPr marL="0" indent="0">
              <a:buNone/>
            </a:pPr>
            <a:r>
              <a:rPr lang="ja-JP" altLang="en-US" dirty="0" smtClean="0">
                <a:latin typeface="HGPｺﾞｼｯｸE" panose="020B0900000000000000" pitchFamily="50" charset="-128"/>
                <a:ea typeface="HGPｺﾞｼｯｸE" panose="020B0900000000000000" pitchFamily="50" charset="-128"/>
              </a:rPr>
              <a:t>　また、</a:t>
            </a:r>
            <a:r>
              <a:rPr lang="ja-JP" altLang="ja-JP" dirty="0" smtClean="0">
                <a:latin typeface="HGPｺﾞｼｯｸE" panose="020B0900000000000000" pitchFamily="50" charset="-128"/>
                <a:ea typeface="HGPｺﾞｼｯｸE" panose="020B0900000000000000" pitchFamily="50" charset="-128"/>
              </a:rPr>
              <a:t>固型式</a:t>
            </a:r>
            <a:r>
              <a:rPr lang="ja-JP" altLang="ja-JP" dirty="0">
                <a:latin typeface="HGPｺﾞｼｯｸE" panose="020B0900000000000000" pitchFamily="50" charset="-128"/>
                <a:ea typeface="HGPｺﾞｼｯｸE" panose="020B0900000000000000" pitchFamily="50" charset="-128"/>
              </a:rPr>
              <a:t>や空気封入式</a:t>
            </a:r>
            <a:r>
              <a:rPr lang="ja-JP" altLang="ja-JP" dirty="0" smtClean="0">
                <a:latin typeface="HGPｺﾞｼｯｸE" panose="020B0900000000000000" pitchFamily="50" charset="-128"/>
                <a:ea typeface="HGPｺﾞｼｯｸE" panose="020B0900000000000000" pitchFamily="50" charset="-128"/>
              </a:rPr>
              <a:t>は</a:t>
            </a:r>
            <a:r>
              <a:rPr lang="ja-JP" altLang="en-US" dirty="0" smtClean="0">
                <a:latin typeface="HGPｺﾞｼｯｸE" panose="020B0900000000000000" pitchFamily="50" charset="-128"/>
                <a:ea typeface="HGPｺﾞｼｯｸE" panose="020B0900000000000000" pitchFamily="50" charset="-128"/>
              </a:rPr>
              <a:t>、</a:t>
            </a:r>
            <a:r>
              <a:rPr lang="ja-JP" altLang="ja-JP" dirty="0" smtClean="0">
                <a:latin typeface="HGPｺﾞｼｯｸE" panose="020B0900000000000000" pitchFamily="50" charset="-128"/>
                <a:ea typeface="HGPｺﾞｼｯｸE" panose="020B0900000000000000" pitchFamily="50" charset="-128"/>
              </a:rPr>
              <a:t>冬場</a:t>
            </a:r>
            <a:r>
              <a:rPr lang="ja-JP" altLang="en-US" dirty="0" smtClean="0">
                <a:latin typeface="HGPｺﾞｼｯｸE" panose="020B0900000000000000" pitchFamily="50" charset="-128"/>
                <a:ea typeface="HGPｺﾞｼｯｸE" panose="020B0900000000000000" pitchFamily="50" charset="-128"/>
              </a:rPr>
              <a:t>など</a:t>
            </a:r>
            <a:r>
              <a:rPr lang="ja-JP" altLang="ja-JP" dirty="0" smtClean="0">
                <a:latin typeface="HGPｺﾞｼｯｸE" panose="020B0900000000000000" pitchFamily="50" charset="-128"/>
                <a:ea typeface="HGPｺﾞｼｯｸE" panose="020B0900000000000000" pitchFamily="50" charset="-128"/>
              </a:rPr>
              <a:t>の</a:t>
            </a:r>
            <a:r>
              <a:rPr lang="ja-JP" altLang="ja-JP" dirty="0">
                <a:latin typeface="HGPｺﾞｼｯｸE" panose="020B0900000000000000" pitchFamily="50" charset="-128"/>
                <a:ea typeface="HGPｺﾞｼｯｸE" panose="020B0900000000000000" pitchFamily="50" charset="-128"/>
              </a:rPr>
              <a:t>寒い時期に</a:t>
            </a:r>
            <a:r>
              <a:rPr lang="ja-JP" altLang="ja-JP" dirty="0" smtClean="0">
                <a:latin typeface="HGPｺﾞｼｯｸE" panose="020B0900000000000000" pitchFamily="50" charset="-128"/>
                <a:ea typeface="HGPｺﾞｼｯｸE" panose="020B0900000000000000" pitchFamily="50" charset="-128"/>
              </a:rPr>
              <a:t>は</a:t>
            </a:r>
            <a:r>
              <a:rPr lang="ja-JP" altLang="en-US" dirty="0" smtClean="0">
                <a:latin typeface="HGPｺﾞｼｯｸE" panose="020B0900000000000000" pitchFamily="50" charset="-128"/>
                <a:ea typeface="HGPｺﾞｼｯｸE" panose="020B0900000000000000" pitchFamily="50" charset="-128"/>
              </a:rPr>
              <a:t>多少</a:t>
            </a:r>
            <a:r>
              <a:rPr lang="ja-JP" altLang="ja-JP" dirty="0" smtClean="0">
                <a:latin typeface="HGPｺﾞｼｯｸE" panose="020B0900000000000000" pitchFamily="50" charset="-128"/>
                <a:ea typeface="HGPｺﾞｼｯｸE" panose="020B0900000000000000" pitchFamily="50" charset="-128"/>
              </a:rPr>
              <a:t>防寒</a:t>
            </a:r>
            <a:r>
              <a:rPr lang="ja-JP" altLang="ja-JP" dirty="0">
                <a:latin typeface="HGPｺﾞｼｯｸE" panose="020B0900000000000000" pitchFamily="50" charset="-128"/>
                <a:ea typeface="HGPｺﾞｼｯｸE" panose="020B0900000000000000" pitchFamily="50" charset="-128"/>
              </a:rPr>
              <a:t>効果がある。</a:t>
            </a:r>
            <a:endParaRPr lang="ja-JP" altLang="en-US"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xmlns="" val="3573744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985968" cy="634082"/>
          </a:xfrm>
        </p:spPr>
        <p:txBody>
          <a:bodyPr>
            <a:normAutofit fontScale="90000"/>
          </a:bodyPr>
          <a:lstStyle/>
          <a:p>
            <a:r>
              <a:rPr kumimoji="1" lang="ja-JP" altLang="en-US" dirty="0" smtClean="0">
                <a:latin typeface="HGPｺﾞｼｯｸE" panose="020B0900000000000000" pitchFamily="50" charset="-128"/>
                <a:ea typeface="HGPｺﾞｼｯｸE" panose="020B0900000000000000" pitchFamily="50" charset="-128"/>
              </a:rPr>
              <a:t>自己責任で・・・・・</a:t>
            </a:r>
            <a:endParaRPr kumimoji="1" lang="ja-JP" altLang="en-US" dirty="0">
              <a:latin typeface="HGPｺﾞｼｯｸE" panose="020B0900000000000000" pitchFamily="50" charset="-128"/>
              <a:ea typeface="HGPｺﾞｼｯｸE" panose="020B0900000000000000" pitchFamily="50" charset="-128"/>
            </a:endParaRPr>
          </a:p>
        </p:txBody>
      </p:sp>
      <p:sp>
        <p:nvSpPr>
          <p:cNvPr id="3" name="正方形/長方形 2"/>
          <p:cNvSpPr/>
          <p:nvPr/>
        </p:nvSpPr>
        <p:spPr>
          <a:xfrm>
            <a:off x="323528" y="980728"/>
            <a:ext cx="8568952" cy="4955203"/>
          </a:xfrm>
          <a:prstGeom prst="rect">
            <a:avLst/>
          </a:prstGeom>
          <a:ln w="38100">
            <a:solidFill>
              <a:srgbClr val="FF0000"/>
            </a:solidFill>
          </a:ln>
        </p:spPr>
        <p:txBody>
          <a:bodyPr wrap="square">
            <a:spAutoFit/>
          </a:bodyPr>
          <a:lstStyle/>
          <a:p>
            <a:r>
              <a:rPr lang="ja-JP" altLang="en-US" sz="3600" b="1" dirty="0" smtClean="0">
                <a:solidFill>
                  <a:srgbClr val="FF0000"/>
                </a:solidFill>
                <a:latin typeface="HGPｺﾞｼｯｸE" panose="020B0900000000000000" pitchFamily="50" charset="-128"/>
                <a:ea typeface="HGPｺﾞｼｯｸE" panose="020B0900000000000000" pitchFamily="50" charset="-128"/>
              </a:rPr>
              <a:t>重要：</a:t>
            </a:r>
            <a:r>
              <a:rPr lang="ja-JP" altLang="en-US" sz="2800" dirty="0" smtClean="0">
                <a:latin typeface="HGPｺﾞｼｯｸE" panose="020B0900000000000000" pitchFamily="50" charset="-128"/>
                <a:ea typeface="HGPｺﾞｼｯｸE" panose="020B0900000000000000" pitchFamily="50" charset="-128"/>
              </a:rPr>
              <a:t>特に、沿岸の小型底曳き等の網漁業で、ライフジャケットを合羽等の着衣の上に</a:t>
            </a:r>
            <a:r>
              <a:rPr lang="ja-JP" altLang="en-US" sz="2800" dirty="0">
                <a:latin typeface="HGPｺﾞｼｯｸE" panose="020B0900000000000000" pitchFamily="50" charset="-128"/>
                <a:ea typeface="HGPｺﾞｼｯｸE" panose="020B0900000000000000" pitchFamily="50" charset="-128"/>
              </a:rPr>
              <a:t>装着</a:t>
            </a:r>
            <a:r>
              <a:rPr lang="ja-JP" altLang="en-US" sz="2800" dirty="0" smtClean="0">
                <a:latin typeface="HGPｺﾞｼｯｸE" panose="020B0900000000000000" pitchFamily="50" charset="-128"/>
                <a:ea typeface="HGPｺﾞｼｯｸE" panose="020B0900000000000000" pitchFamily="50" charset="-128"/>
              </a:rPr>
              <a:t>した場合、ライフジャケットによる機械への巻き込まれのおそれや</a:t>
            </a:r>
            <a:r>
              <a:rPr lang="ja-JP" altLang="en-US" sz="2800" dirty="0">
                <a:latin typeface="HGPｺﾞｼｯｸE" panose="020B0900000000000000" pitchFamily="50" charset="-128"/>
                <a:ea typeface="HGPｺﾞｼｯｸE" panose="020B0900000000000000" pitchFamily="50" charset="-128"/>
              </a:rPr>
              <a:t>脱着の</a:t>
            </a:r>
            <a:r>
              <a:rPr lang="ja-JP" altLang="en-US" sz="2800" dirty="0" smtClean="0">
                <a:latin typeface="HGPｺﾞｼｯｸE" panose="020B0900000000000000" pitchFamily="50" charset="-128"/>
                <a:ea typeface="HGPｺﾞｼｯｸE" panose="020B0900000000000000" pitchFamily="50" charset="-128"/>
              </a:rPr>
              <a:t>煩わしさ、作業性の低下等により、常時着用がしにくい場合の対策として、今回の着用方法をご紹介しました。</a:t>
            </a:r>
            <a:endParaRPr lang="en-US" altLang="ja-JP" sz="2800" dirty="0" smtClean="0">
              <a:latin typeface="HGPｺﾞｼｯｸE" panose="020B0900000000000000" pitchFamily="50" charset="-128"/>
              <a:ea typeface="HGPｺﾞｼｯｸE" panose="020B0900000000000000" pitchFamily="50" charset="-128"/>
            </a:endParaRPr>
          </a:p>
          <a:p>
            <a:endParaRPr lang="en-US" altLang="ja-JP" sz="1400" dirty="0" smtClean="0">
              <a:latin typeface="HGPｺﾞｼｯｸE" panose="020B0900000000000000" pitchFamily="50" charset="-128"/>
              <a:ea typeface="HGPｺﾞｼｯｸE" panose="020B0900000000000000" pitchFamily="50" charset="-128"/>
            </a:endParaRPr>
          </a:p>
          <a:p>
            <a:r>
              <a:rPr lang="ja-JP" altLang="en-US" sz="2800" dirty="0">
                <a:latin typeface="HGPｺﾞｼｯｸE" panose="020B0900000000000000" pitchFamily="50" charset="-128"/>
                <a:ea typeface="HGPｺﾞｼｯｸE" panose="020B0900000000000000" pitchFamily="50" charset="-128"/>
              </a:rPr>
              <a:t>　</a:t>
            </a:r>
            <a:r>
              <a:rPr lang="ja-JP" altLang="en-US" sz="2800" dirty="0" smtClean="0">
                <a:latin typeface="HGPｺﾞｼｯｸE" panose="020B0900000000000000" pitchFamily="50" charset="-128"/>
                <a:ea typeface="HGPｺﾞｼｯｸE" panose="020B0900000000000000" pitchFamily="50" charset="-128"/>
              </a:rPr>
              <a:t>緊急時に身体を浮かせる機能の確保を最優先に考えた常時着用方法であります。</a:t>
            </a:r>
            <a:endParaRPr lang="en-US" altLang="ja-JP" sz="2800" dirty="0" smtClean="0">
              <a:latin typeface="HGPｺﾞｼｯｸE" panose="020B0900000000000000" pitchFamily="50" charset="-128"/>
              <a:ea typeface="HGPｺﾞｼｯｸE" panose="020B0900000000000000" pitchFamily="50" charset="-128"/>
            </a:endParaRPr>
          </a:p>
          <a:p>
            <a:endParaRPr lang="en-US" altLang="ja-JP" sz="1400" dirty="0" smtClean="0">
              <a:latin typeface="HGPｺﾞｼｯｸE" panose="020B0900000000000000" pitchFamily="50" charset="-128"/>
              <a:ea typeface="HGPｺﾞｼｯｸE" panose="020B0900000000000000" pitchFamily="50" charset="-128"/>
            </a:endParaRPr>
          </a:p>
          <a:p>
            <a:r>
              <a:rPr lang="ja-JP" altLang="en-US" sz="2800" dirty="0" smtClean="0">
                <a:solidFill>
                  <a:srgbClr val="FF0000"/>
                </a:solidFill>
                <a:latin typeface="HGPｺﾞｼｯｸE" panose="020B0900000000000000" pitchFamily="50" charset="-128"/>
                <a:ea typeface="HGPｺﾞｼｯｸE" panose="020B0900000000000000" pitchFamily="50" charset="-128"/>
              </a:rPr>
              <a:t>　この方法で着用する場合は、ライフジャケットの一部機能が発揮できなくなるので、マイナス面を十分ご理解いただき、ご自身</a:t>
            </a:r>
            <a:r>
              <a:rPr lang="ja-JP" altLang="en-US" sz="2800" dirty="0">
                <a:solidFill>
                  <a:srgbClr val="FF0000"/>
                </a:solidFill>
                <a:latin typeface="HGPｺﾞｼｯｸE" panose="020B0900000000000000" pitchFamily="50" charset="-128"/>
                <a:ea typeface="HGPｺﾞｼｯｸE" panose="020B0900000000000000" pitchFamily="50" charset="-128"/>
              </a:rPr>
              <a:t>の</a:t>
            </a:r>
            <a:r>
              <a:rPr lang="ja-JP" altLang="en-US" sz="2800" dirty="0" smtClean="0">
                <a:solidFill>
                  <a:srgbClr val="FF0000"/>
                </a:solidFill>
                <a:latin typeface="HGPｺﾞｼｯｸE" panose="020B0900000000000000" pitchFamily="50" charset="-128"/>
                <a:ea typeface="HGPｺﾞｼｯｸE" panose="020B0900000000000000" pitchFamily="50" charset="-128"/>
              </a:rPr>
              <a:t>判断に</a:t>
            </a:r>
            <a:r>
              <a:rPr lang="ja-JP" altLang="en-US" sz="2800" dirty="0">
                <a:solidFill>
                  <a:srgbClr val="FF0000"/>
                </a:solidFill>
                <a:latin typeface="HGPｺﾞｼｯｸE" panose="020B0900000000000000" pitchFamily="50" charset="-128"/>
                <a:ea typeface="HGPｺﾞｼｯｸE" panose="020B0900000000000000" pitchFamily="50" charset="-128"/>
              </a:rPr>
              <a:t>より</a:t>
            </a:r>
            <a:r>
              <a:rPr lang="ja-JP" altLang="en-US" sz="2800" dirty="0" smtClean="0">
                <a:solidFill>
                  <a:srgbClr val="FF0000"/>
                </a:solidFill>
                <a:latin typeface="HGPｺﾞｼｯｸE" panose="020B0900000000000000" pitchFamily="50" charset="-128"/>
                <a:ea typeface="HGPｺﾞｼｯｸE" panose="020B0900000000000000" pitchFamily="50" charset="-128"/>
              </a:rPr>
              <a:t>自己責任にてお願いします。</a:t>
            </a:r>
            <a:endParaRPr lang="ja-JP" altLang="en-US" sz="2800" dirty="0">
              <a:solidFill>
                <a:srgbClr val="FF000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xmlns="" val="3327351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0"/>
            <a:ext cx="7772400" cy="1395586"/>
          </a:xfrm>
        </p:spPr>
        <p:txBody>
          <a:bodyPr>
            <a:normAutofit/>
          </a:bodyPr>
          <a:lstStyle/>
          <a:p>
            <a:r>
              <a:rPr kumimoji="1" lang="ja-JP" altLang="en-US" sz="4000" dirty="0" smtClean="0"/>
              <a:t>漁協・漁連にお願い！</a:t>
            </a:r>
            <a:endParaRPr kumimoji="1" lang="ja-JP" altLang="en-US" sz="4000" dirty="0"/>
          </a:p>
        </p:txBody>
      </p:sp>
      <p:sp>
        <p:nvSpPr>
          <p:cNvPr id="3" name="サブタイトル 2"/>
          <p:cNvSpPr>
            <a:spLocks noGrp="1"/>
          </p:cNvSpPr>
          <p:nvPr>
            <p:ph type="subTitle" idx="1"/>
          </p:nvPr>
        </p:nvSpPr>
        <p:spPr>
          <a:xfrm>
            <a:off x="899592" y="1052736"/>
            <a:ext cx="7632848" cy="5544616"/>
          </a:xfrm>
          <a:ln w="38100">
            <a:solidFill>
              <a:schemeClr val="tx1"/>
            </a:solidFill>
          </a:ln>
        </p:spPr>
        <p:txBody>
          <a:bodyPr>
            <a:normAutofit fontScale="77500" lnSpcReduction="20000"/>
          </a:bodyPr>
          <a:lstStyle/>
          <a:p>
            <a:pPr algn="l"/>
            <a:endParaRPr lang="en-US" altLang="ja-JP" sz="1900" dirty="0" smtClean="0"/>
          </a:p>
          <a:p>
            <a:pPr algn="l"/>
            <a:r>
              <a:rPr lang="ja-JP" altLang="en-US" sz="3800" dirty="0" smtClean="0"/>
              <a:t>着用率を上げる取組で・・・</a:t>
            </a:r>
            <a:endParaRPr lang="en-US" altLang="ja-JP" sz="3800" dirty="0" smtClean="0"/>
          </a:p>
          <a:p>
            <a:pPr algn="l"/>
            <a:r>
              <a:rPr lang="ja-JP" altLang="en-US" dirty="0" smtClean="0"/>
              <a:t>①　</a:t>
            </a:r>
            <a:r>
              <a:rPr kumimoji="1" lang="ja-JP" altLang="en-US" dirty="0" smtClean="0"/>
              <a:t>ＪＦの購買事業を利用して組合員</a:t>
            </a:r>
            <a:r>
              <a:rPr lang="ja-JP" altLang="en-US" dirty="0" smtClean="0"/>
              <a:t>から受注</a:t>
            </a:r>
            <a:r>
              <a:rPr kumimoji="1" lang="ja-JP" altLang="en-US" dirty="0" smtClean="0"/>
              <a:t>する場合、</a:t>
            </a:r>
            <a:r>
              <a:rPr lang="ja-JP" altLang="en-US" dirty="0" smtClean="0"/>
              <a:t>ライフジャケットに</a:t>
            </a:r>
            <a:r>
              <a:rPr lang="ja-JP" altLang="en-US" dirty="0"/>
              <a:t>限っては</a:t>
            </a:r>
            <a:r>
              <a:rPr lang="ja-JP" altLang="en-US" dirty="0" smtClean="0"/>
              <a:t>、</a:t>
            </a:r>
            <a:r>
              <a:rPr kumimoji="1" lang="ja-JP" altLang="en-US" dirty="0" smtClean="0"/>
              <a:t>価格を引き下げるために、なるべく同じ製品にまとめてもらうことよりも、各自の意向に沿って、様々なタイプ</a:t>
            </a:r>
            <a:r>
              <a:rPr lang="ja-JP" altLang="en-US" dirty="0" smtClean="0"/>
              <a:t>の中から</a:t>
            </a:r>
            <a:r>
              <a:rPr lang="ja-JP" altLang="en-US" dirty="0" smtClean="0">
                <a:solidFill>
                  <a:srgbClr val="FF0000"/>
                </a:solidFill>
              </a:rPr>
              <a:t>希望</a:t>
            </a:r>
            <a:r>
              <a:rPr lang="ja-JP" altLang="en-US" dirty="0">
                <a:solidFill>
                  <a:srgbClr val="FF0000"/>
                </a:solidFill>
              </a:rPr>
              <a:t>する</a:t>
            </a:r>
            <a:r>
              <a:rPr lang="ja-JP" altLang="en-US" dirty="0" smtClean="0">
                <a:solidFill>
                  <a:srgbClr val="FF0000"/>
                </a:solidFill>
              </a:rPr>
              <a:t>ライフジャケット</a:t>
            </a:r>
            <a:r>
              <a:rPr kumimoji="1" lang="ja-JP" altLang="en-US" dirty="0" smtClean="0">
                <a:solidFill>
                  <a:srgbClr val="FF0000"/>
                </a:solidFill>
              </a:rPr>
              <a:t>が入手できることが重要</a:t>
            </a:r>
            <a:r>
              <a:rPr kumimoji="1" lang="ja-JP" altLang="en-US" dirty="0" smtClean="0"/>
              <a:t>。</a:t>
            </a:r>
            <a:endParaRPr kumimoji="1" lang="en-US" altLang="ja-JP" dirty="0" smtClean="0"/>
          </a:p>
          <a:p>
            <a:pPr algn="l"/>
            <a:endParaRPr kumimoji="1" lang="en-US" altLang="ja-JP" sz="1900" dirty="0" smtClean="0"/>
          </a:p>
          <a:p>
            <a:pPr algn="l"/>
            <a:r>
              <a:rPr lang="ja-JP" altLang="en-US" dirty="0" smtClean="0"/>
              <a:t>②　総会の記念品などでライフジャケットを組合員に配布する場合、例えば、漁協で使える</a:t>
            </a:r>
            <a:r>
              <a:rPr lang="ja-JP" altLang="en-US" dirty="0" smtClean="0">
                <a:solidFill>
                  <a:srgbClr val="FF0000"/>
                </a:solidFill>
              </a:rPr>
              <a:t>定額の購入補助券などを配布</a:t>
            </a:r>
            <a:r>
              <a:rPr lang="ja-JP" altLang="en-US" dirty="0" smtClean="0"/>
              <a:t>し、各自が差額を自己負担すれば好きなタイプのライフジャケットを購入できるようにする。</a:t>
            </a:r>
            <a:endParaRPr lang="en-US" altLang="ja-JP" dirty="0" smtClean="0"/>
          </a:p>
          <a:p>
            <a:pPr algn="l"/>
            <a:endParaRPr lang="en-US" altLang="ja-JP" sz="1200" dirty="0" smtClean="0"/>
          </a:p>
          <a:p>
            <a:pPr algn="l"/>
            <a:r>
              <a:rPr kumimoji="1" lang="ja-JP" altLang="en-US" dirty="0" smtClean="0"/>
              <a:t>注）同一タイプのライフジャケットをまとめて、無償配布しても、そのライフジャケットが作業内容に合わない人は、着用しなくなるケースが多く無駄になる。</a:t>
            </a:r>
            <a:endParaRPr kumimoji="1" lang="en-US" altLang="ja-JP" dirty="0" smtClean="0"/>
          </a:p>
          <a:p>
            <a:endParaRPr kumimoji="1" lang="ja-JP" altLang="en-US" dirty="0"/>
          </a:p>
        </p:txBody>
      </p:sp>
    </p:spTree>
    <p:extLst>
      <p:ext uri="{BB962C8B-B14F-4D97-AF65-F5344CB8AC3E}">
        <p14:creationId xmlns:p14="http://schemas.microsoft.com/office/powerpoint/2010/main" xmlns="" val="1694096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本資料について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1800" dirty="0" smtClean="0"/>
              <a:t>当資料は、平成２３年度より一般財団法人中央漁業操業安全協会内に任意で設けた「漁業操業安全対策協議会」で毎年テーマを決めて調査研究を行って来た過程で、ライフジャケットの常時着用を進めるうえでの参考として、研修会等で使用するテキストを想定して作成したものである。</a:t>
            </a:r>
            <a:endParaRPr kumimoji="1" lang="en-US" altLang="ja-JP" sz="1800" dirty="0" smtClean="0"/>
          </a:p>
          <a:p>
            <a:r>
              <a:rPr lang="ja-JP" altLang="en-US" sz="1800" dirty="0" smtClean="0"/>
              <a:t>執筆は、当協議会メンバーで全国漁業就業者確保育成センターで漁業操業の安全事業を担当していた（平成２６年度当時）乙幡眞一氏による。</a:t>
            </a:r>
            <a:endParaRPr lang="en-US" altLang="ja-JP" sz="1800" dirty="0" smtClean="0"/>
          </a:p>
          <a:p>
            <a:r>
              <a:rPr lang="ja-JP" altLang="en-US" sz="1800" dirty="0"/>
              <a:t>内容的</a:t>
            </a:r>
            <a:r>
              <a:rPr lang="ja-JP" altLang="en-US" sz="1800" dirty="0" smtClean="0"/>
              <a:t>には、同協議会の試案である部分を含んでいることを予めお断りしておく。</a:t>
            </a:r>
            <a:endParaRPr lang="en-US" altLang="ja-JP" sz="1800" dirty="0" smtClean="0"/>
          </a:p>
          <a:p>
            <a:r>
              <a:rPr lang="ja-JP" altLang="en-US" sz="1800" dirty="0" smtClean="0"/>
              <a:t>なお、当資料は地域や漁業種類の実情等に合わせて内容を加筆や削除、または変更して頂き資料としての完成度を高めて頂くことは大いに歓迎する。</a:t>
            </a:r>
            <a:endParaRPr lang="en-US" altLang="ja-JP" sz="1800" dirty="0" smtClean="0"/>
          </a:p>
          <a:p>
            <a:r>
              <a:rPr lang="ja-JP" altLang="en-US" sz="1800" dirty="0" smtClean="0"/>
              <a:t>ただし、修正や変更を行った際は、表紙の記名は当該団体等の名称に変更したうえでご使用するようにお願いする。</a:t>
            </a:r>
            <a:endParaRPr lang="en-US" altLang="ja-JP" sz="1800" dirty="0" smtClean="0"/>
          </a:p>
          <a:p>
            <a:endParaRPr kumimoji="1" lang="ja-JP" altLang="en-US" dirty="0"/>
          </a:p>
        </p:txBody>
      </p:sp>
    </p:spTree>
    <p:extLst>
      <p:ext uri="{BB962C8B-B14F-4D97-AF65-F5344CB8AC3E}">
        <p14:creationId xmlns:p14="http://schemas.microsoft.com/office/powerpoint/2010/main" xmlns="" val="2314697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2880" y="0"/>
            <a:ext cx="7772400" cy="936103"/>
          </a:xfrm>
        </p:spPr>
        <p:txBody>
          <a:bodyPr>
            <a:normAutofit/>
          </a:bodyPr>
          <a:lstStyle/>
          <a:p>
            <a:r>
              <a:rPr lang="ja-JP" altLang="en-US" sz="3600" dirty="0" smtClean="0">
                <a:latin typeface="HGPｺﾞｼｯｸE" panose="020B0900000000000000" pitchFamily="50" charset="-128"/>
                <a:ea typeface="HGPｺﾞｼｯｸE" panose="020B0900000000000000" pitchFamily="50" charset="-128"/>
              </a:rPr>
              <a:t>１．ライフジャケット</a:t>
            </a:r>
            <a:r>
              <a:rPr lang="ja-JP" altLang="en-US" sz="3600" dirty="0">
                <a:latin typeface="HGPｺﾞｼｯｸE" panose="020B0900000000000000" pitchFamily="50" charset="-128"/>
                <a:ea typeface="HGPｺﾞｼｯｸE" panose="020B0900000000000000" pitchFamily="50" charset="-128"/>
              </a:rPr>
              <a:t>の機能</a:t>
            </a:r>
            <a:endParaRPr kumimoji="1" lang="ja-JP" altLang="en-US" sz="3600" dirty="0">
              <a:latin typeface="HGPｺﾞｼｯｸE" panose="020B0900000000000000" pitchFamily="50" charset="-128"/>
              <a:ea typeface="HGPｺﾞｼｯｸE" panose="020B0900000000000000" pitchFamily="50" charset="-128"/>
            </a:endParaRPr>
          </a:p>
        </p:txBody>
      </p:sp>
      <p:sp>
        <p:nvSpPr>
          <p:cNvPr id="3" name="サブタイトル 2"/>
          <p:cNvSpPr>
            <a:spLocks noGrp="1"/>
          </p:cNvSpPr>
          <p:nvPr>
            <p:ph type="subTitle" idx="1"/>
          </p:nvPr>
        </p:nvSpPr>
        <p:spPr>
          <a:xfrm>
            <a:off x="521186" y="1065668"/>
            <a:ext cx="7776865" cy="1728475"/>
          </a:xfrm>
          <a:ln w="38100">
            <a:noFill/>
          </a:ln>
        </p:spPr>
        <p:txBody>
          <a:bodyPr>
            <a:normAutofit fontScale="40000" lnSpcReduction="20000"/>
          </a:bodyPr>
          <a:lstStyle/>
          <a:p>
            <a:endParaRPr lang="en-US" altLang="ja-JP" dirty="0" smtClean="0"/>
          </a:p>
          <a:p>
            <a:pPr lvl="0" algn="l"/>
            <a:r>
              <a:rPr lang="ja-JP" altLang="en-US" sz="9000" b="1" dirty="0">
                <a:solidFill>
                  <a:schemeClr val="tx1"/>
                </a:solidFill>
                <a:latin typeface="HGPｺﾞｼｯｸE" panose="020B0900000000000000" pitchFamily="50" charset="-128"/>
                <a:ea typeface="HGPｺﾞｼｯｸE" panose="020B0900000000000000" pitchFamily="50" charset="-128"/>
              </a:rPr>
              <a:t>（１）</a:t>
            </a:r>
            <a:r>
              <a:rPr lang="ja-JP" altLang="ja-JP" sz="9000" b="1" dirty="0" smtClean="0">
                <a:solidFill>
                  <a:schemeClr val="tx1"/>
                </a:solidFill>
                <a:latin typeface="HGPｺﾞｼｯｸE" panose="020B0900000000000000" pitchFamily="50" charset="-128"/>
                <a:ea typeface="HGPｺﾞｼｯｸE" panose="020B0900000000000000" pitchFamily="50" charset="-128"/>
              </a:rPr>
              <a:t>身体を</a:t>
            </a:r>
            <a:r>
              <a:rPr lang="ja-JP" altLang="en-US" sz="9000" b="1" dirty="0" smtClean="0">
                <a:solidFill>
                  <a:schemeClr val="tx1"/>
                </a:solidFill>
                <a:latin typeface="HGPｺﾞｼｯｸE" panose="020B0900000000000000" pitchFamily="50" charset="-128"/>
                <a:ea typeface="HGPｺﾞｼｯｸE" panose="020B0900000000000000" pitchFamily="50" charset="-128"/>
              </a:rPr>
              <a:t>浮かせる機能</a:t>
            </a:r>
            <a:endParaRPr lang="en-US" altLang="ja-JP" sz="9000" b="1" dirty="0" smtClean="0">
              <a:solidFill>
                <a:schemeClr val="tx1"/>
              </a:solidFill>
              <a:latin typeface="HGPｺﾞｼｯｸE" panose="020B0900000000000000" pitchFamily="50" charset="-128"/>
              <a:ea typeface="HGPｺﾞｼｯｸE" panose="020B0900000000000000" pitchFamily="50" charset="-128"/>
            </a:endParaRPr>
          </a:p>
          <a:p>
            <a:pPr lvl="0" algn="l"/>
            <a:endParaRPr lang="ja-JP" altLang="ja-JP" sz="1300" dirty="0" smtClean="0">
              <a:solidFill>
                <a:schemeClr val="tx1"/>
              </a:solidFill>
            </a:endParaRPr>
          </a:p>
          <a:p>
            <a:pPr algn="l"/>
            <a:r>
              <a:rPr lang="ja-JP" altLang="en-US" dirty="0" smtClean="0">
                <a:solidFill>
                  <a:schemeClr val="tx1"/>
                </a:solidFill>
              </a:rPr>
              <a:t>　</a:t>
            </a:r>
            <a:r>
              <a:rPr lang="ja-JP" altLang="en-US" sz="5900" dirty="0" smtClean="0">
                <a:solidFill>
                  <a:schemeClr val="tx1"/>
                </a:solidFill>
                <a:latin typeface="HGPｺﾞｼｯｸE" panose="020B0900000000000000" pitchFamily="50" charset="-128"/>
                <a:ea typeface="HGPｺﾞｼｯｸE" panose="020B0900000000000000" pitchFamily="50" charset="-128"/>
              </a:rPr>
              <a:t>　</a:t>
            </a:r>
            <a:r>
              <a:rPr lang="ja-JP" altLang="ja-JP" sz="5900" dirty="0" smtClean="0">
                <a:solidFill>
                  <a:schemeClr val="tx1"/>
                </a:solidFill>
                <a:latin typeface="HGPｺﾞｼｯｸE" panose="020B0900000000000000" pitchFamily="50" charset="-128"/>
                <a:ea typeface="HGPｺﾞｼｯｸE" panose="020B0900000000000000" pitchFamily="50" charset="-128"/>
              </a:rPr>
              <a:t>落水時に</a:t>
            </a:r>
            <a:r>
              <a:rPr lang="ja-JP" altLang="en-US" sz="5900" dirty="0" smtClean="0">
                <a:solidFill>
                  <a:schemeClr val="tx1"/>
                </a:solidFill>
                <a:latin typeface="HGPｺﾞｼｯｸE" panose="020B0900000000000000" pitchFamily="50" charset="-128"/>
                <a:ea typeface="HGPｺﾞｼｯｸE" panose="020B0900000000000000" pitchFamily="50" charset="-128"/>
              </a:rPr>
              <a:t>水面に</a:t>
            </a:r>
            <a:r>
              <a:rPr lang="ja-JP" altLang="ja-JP" sz="5900" dirty="0" smtClean="0">
                <a:solidFill>
                  <a:schemeClr val="tx1"/>
                </a:solidFill>
                <a:latin typeface="HGPｺﾞｼｯｸE" panose="020B0900000000000000" pitchFamily="50" charset="-128"/>
                <a:ea typeface="HGPｺﾞｼｯｸE" panose="020B0900000000000000" pitchFamily="50" charset="-128"/>
              </a:rPr>
              <a:t>身体を浮かせて呼吸を確保し、</a:t>
            </a:r>
            <a:r>
              <a:rPr lang="ja-JP" altLang="en-US" sz="5900" dirty="0" smtClean="0">
                <a:solidFill>
                  <a:schemeClr val="tx1"/>
                </a:solidFill>
                <a:latin typeface="HGPｺﾞｼｯｸE" panose="020B0900000000000000" pitchFamily="50" charset="-128"/>
                <a:ea typeface="HGPｺﾞｼｯｸE" panose="020B0900000000000000" pitchFamily="50" charset="-128"/>
              </a:rPr>
              <a:t>　</a:t>
            </a:r>
            <a:r>
              <a:rPr lang="ja-JP" altLang="ja-JP" sz="5900" dirty="0" smtClean="0">
                <a:solidFill>
                  <a:schemeClr val="tx1"/>
                </a:solidFill>
                <a:latin typeface="HGPｺﾞｼｯｸE" panose="020B0900000000000000" pitchFamily="50" charset="-128"/>
                <a:ea typeface="HGPｺﾞｼｯｸE" panose="020B0900000000000000" pitchFamily="50" charset="-128"/>
              </a:rPr>
              <a:t>救助</a:t>
            </a:r>
            <a:r>
              <a:rPr lang="ja-JP" altLang="en-US" sz="5900" dirty="0" smtClean="0">
                <a:solidFill>
                  <a:schemeClr val="tx1"/>
                </a:solidFill>
                <a:latin typeface="HGPｺﾞｼｯｸE" panose="020B0900000000000000" pitchFamily="50" charset="-128"/>
                <a:ea typeface="HGPｺﾞｼｯｸE" panose="020B0900000000000000" pitchFamily="50" charset="-128"/>
              </a:rPr>
              <a:t>を待つ間</a:t>
            </a:r>
            <a:r>
              <a:rPr lang="ja-JP" altLang="ja-JP" sz="5900" dirty="0" smtClean="0">
                <a:solidFill>
                  <a:schemeClr val="tx1"/>
                </a:solidFill>
                <a:latin typeface="HGPｺﾞｼｯｸE" panose="020B0900000000000000" pitchFamily="50" charset="-128"/>
                <a:ea typeface="HGPｺﾞｼｯｸE" panose="020B0900000000000000" pitchFamily="50" charset="-128"/>
              </a:rPr>
              <a:t>の体力を温存する</a:t>
            </a:r>
            <a:endParaRPr lang="en-US" altLang="ja-JP" sz="5900" dirty="0" smtClean="0">
              <a:solidFill>
                <a:schemeClr val="tx1"/>
              </a:solidFill>
              <a:latin typeface="HGPｺﾞｼｯｸE" panose="020B0900000000000000" pitchFamily="50" charset="-128"/>
              <a:ea typeface="HGPｺﾞｼｯｸE" panose="020B0900000000000000" pitchFamily="50" charset="-128"/>
            </a:endParaRPr>
          </a:p>
        </p:txBody>
      </p:sp>
      <p:sp>
        <p:nvSpPr>
          <p:cNvPr id="4" name="サブタイトル 2"/>
          <p:cNvSpPr txBox="1">
            <a:spLocks/>
          </p:cNvSpPr>
          <p:nvPr/>
        </p:nvSpPr>
        <p:spPr>
          <a:xfrm>
            <a:off x="1403648" y="2348880"/>
            <a:ext cx="6400800" cy="273630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dirty="0"/>
          </a:p>
        </p:txBody>
      </p:sp>
      <p:sp>
        <p:nvSpPr>
          <p:cNvPr id="5" name="サブタイトル 2"/>
          <p:cNvSpPr txBox="1">
            <a:spLocks/>
          </p:cNvSpPr>
          <p:nvPr/>
        </p:nvSpPr>
        <p:spPr>
          <a:xfrm>
            <a:off x="688576" y="1196752"/>
            <a:ext cx="755583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dirty="0"/>
          </a:p>
        </p:txBody>
      </p:sp>
      <p:sp>
        <p:nvSpPr>
          <p:cNvPr id="6" name="正方形/長方形 5"/>
          <p:cNvSpPr/>
          <p:nvPr/>
        </p:nvSpPr>
        <p:spPr>
          <a:xfrm>
            <a:off x="521185" y="3429000"/>
            <a:ext cx="7867237" cy="2677656"/>
          </a:xfrm>
          <a:prstGeom prst="rect">
            <a:avLst/>
          </a:prstGeom>
          <a:ln w="38100">
            <a:solidFill>
              <a:srgbClr val="CC00CC"/>
            </a:solidFill>
          </a:ln>
        </p:spPr>
        <p:txBody>
          <a:bodyPr wrap="square">
            <a:spAutoFit/>
          </a:bodyPr>
          <a:lstStyle/>
          <a:p>
            <a:r>
              <a:rPr lang="ja-JP" altLang="en-US" sz="2400" dirty="0" smtClean="0">
                <a:latin typeface="HGPｺﾞｼｯｸE" panose="020B0900000000000000" pitchFamily="50" charset="-128"/>
                <a:ea typeface="HGPｺﾞｼｯｸE" panose="020B0900000000000000" pitchFamily="50" charset="-128"/>
              </a:rPr>
              <a:t>①</a:t>
            </a:r>
            <a:r>
              <a:rPr lang="ja-JP" altLang="en-US" sz="2400" dirty="0" smtClean="0">
                <a:solidFill>
                  <a:schemeClr val="accent1"/>
                </a:solidFill>
                <a:latin typeface="HGPｺﾞｼｯｸE" panose="020B0900000000000000" pitchFamily="50" charset="-128"/>
                <a:ea typeface="HGPｺﾞｼｯｸE" panose="020B0900000000000000" pitchFamily="50" charset="-128"/>
              </a:rPr>
              <a:t>　</a:t>
            </a:r>
            <a:r>
              <a:rPr lang="ja-JP" altLang="ja-JP" sz="2400" dirty="0" smtClean="0">
                <a:latin typeface="HGPｺﾞｼｯｸE" panose="020B0900000000000000" pitchFamily="50" charset="-128"/>
                <a:ea typeface="HGPｺﾞｼｯｸE" panose="020B0900000000000000" pitchFamily="50" charset="-128"/>
              </a:rPr>
              <a:t>固型式</a:t>
            </a:r>
            <a:r>
              <a:rPr lang="ja-JP" altLang="en-US" sz="2400" dirty="0" smtClean="0">
                <a:latin typeface="HGPｺﾞｼｯｸE" panose="020B0900000000000000" pitchFamily="50" charset="-128"/>
                <a:ea typeface="HGPｺﾞｼｯｸE" panose="020B0900000000000000" pitchFamily="50" charset="-128"/>
              </a:rPr>
              <a:t>や気体封入式</a:t>
            </a:r>
            <a:r>
              <a:rPr lang="ja-JP" altLang="ja-JP" sz="2400" dirty="0" smtClean="0">
                <a:latin typeface="HGPｺﾞｼｯｸE" panose="020B0900000000000000" pitchFamily="50" charset="-128"/>
                <a:ea typeface="HGPｺﾞｼｯｸE" panose="020B0900000000000000" pitchFamily="50" charset="-128"/>
              </a:rPr>
              <a:t>は</a:t>
            </a:r>
            <a:r>
              <a:rPr lang="ja-JP" altLang="ja-JP" sz="2400" dirty="0" smtClean="0">
                <a:solidFill>
                  <a:srgbClr val="CC00CC"/>
                </a:solidFill>
                <a:latin typeface="HGPｺﾞｼｯｸE" panose="020B0900000000000000" pitchFamily="50" charset="-128"/>
                <a:ea typeface="HGPｺﾞｼｯｸE" panose="020B0900000000000000" pitchFamily="50" charset="-128"/>
              </a:rPr>
              <a:t>着ているだけ</a:t>
            </a:r>
            <a:r>
              <a:rPr lang="ja-JP" altLang="ja-JP" sz="2400" dirty="0" smtClean="0">
                <a:latin typeface="HGPｺﾞｼｯｸE" panose="020B0900000000000000" pitchFamily="50" charset="-128"/>
                <a:ea typeface="HGPｺﾞｼｯｸE" panose="020B0900000000000000" pitchFamily="50" charset="-128"/>
              </a:rPr>
              <a:t>で十分な浮力を</a:t>
            </a:r>
            <a:endParaRPr lang="en-US" altLang="ja-JP" sz="2400" dirty="0" smtClean="0">
              <a:latin typeface="HGPｺﾞｼｯｸE" panose="020B0900000000000000" pitchFamily="50" charset="-128"/>
              <a:ea typeface="HGPｺﾞｼｯｸE" panose="020B0900000000000000" pitchFamily="50" charset="-128"/>
            </a:endParaRPr>
          </a:p>
          <a:p>
            <a:r>
              <a:rPr lang="ja-JP" altLang="en-US" sz="2400" dirty="0">
                <a:latin typeface="HGPｺﾞｼｯｸE" panose="020B0900000000000000" pitchFamily="50" charset="-128"/>
                <a:ea typeface="HGPｺﾞｼｯｸE" panose="020B0900000000000000" pitchFamily="50" charset="-128"/>
              </a:rPr>
              <a:t>　</a:t>
            </a:r>
            <a:r>
              <a:rPr lang="ja-JP" altLang="en-US" sz="2400" dirty="0" smtClean="0">
                <a:latin typeface="HGPｺﾞｼｯｸE" panose="020B0900000000000000" pitchFamily="50" charset="-128"/>
                <a:ea typeface="HGPｺﾞｼｯｸE" panose="020B0900000000000000" pitchFamily="50" charset="-128"/>
              </a:rPr>
              <a:t>　</a:t>
            </a:r>
            <a:r>
              <a:rPr lang="ja-JP" altLang="ja-JP" sz="2400" dirty="0" smtClean="0">
                <a:latin typeface="HGPｺﾞｼｯｸE" panose="020B0900000000000000" pitchFamily="50" charset="-128"/>
                <a:ea typeface="HGPｺﾞｼｯｸE" panose="020B0900000000000000" pitchFamily="50" charset="-128"/>
              </a:rPr>
              <a:t>確保できる。</a:t>
            </a:r>
            <a:endParaRPr lang="en-US" altLang="ja-JP" sz="2400" dirty="0" smtClean="0">
              <a:latin typeface="HGPｺﾞｼｯｸE" panose="020B0900000000000000" pitchFamily="50" charset="-128"/>
              <a:ea typeface="HGPｺﾞｼｯｸE" panose="020B0900000000000000" pitchFamily="50" charset="-128"/>
            </a:endParaRPr>
          </a:p>
          <a:p>
            <a:endParaRPr lang="ja-JP" altLang="ja-JP" sz="12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②　</a:t>
            </a:r>
            <a:r>
              <a:rPr lang="ja-JP" altLang="ja-JP" sz="2400" dirty="0" smtClean="0">
                <a:latin typeface="HGPｺﾞｼｯｸE" panose="020B0900000000000000" pitchFamily="50" charset="-128"/>
                <a:ea typeface="HGPｺﾞｼｯｸE" panose="020B0900000000000000" pitchFamily="50" charset="-128"/>
              </a:rPr>
              <a:t>自動膨脹式は、落水時</a:t>
            </a:r>
            <a:r>
              <a:rPr lang="ja-JP" altLang="ja-JP" sz="2400" dirty="0" smtClean="0">
                <a:solidFill>
                  <a:srgbClr val="CC00CC"/>
                </a:solidFill>
                <a:latin typeface="HGPｺﾞｼｯｸE" panose="020B0900000000000000" pitchFamily="50" charset="-128"/>
                <a:ea typeface="HGPｺﾞｼｯｸE" panose="020B0900000000000000" pitchFamily="50" charset="-128"/>
              </a:rPr>
              <a:t>水に反応</a:t>
            </a:r>
            <a:r>
              <a:rPr lang="ja-JP" altLang="ja-JP" sz="2400" dirty="0" smtClean="0">
                <a:latin typeface="HGPｺﾞｼｯｸE" panose="020B0900000000000000" pitchFamily="50" charset="-128"/>
                <a:ea typeface="HGPｺﾞｼｯｸE" panose="020B0900000000000000" pitchFamily="50" charset="-128"/>
              </a:rPr>
              <a:t>し自動で膨らみ浮力</a:t>
            </a:r>
            <a:endParaRPr lang="en-US" altLang="ja-JP" sz="2400" dirty="0" smtClean="0">
              <a:latin typeface="HGPｺﾞｼｯｸE" panose="020B0900000000000000" pitchFamily="50" charset="-128"/>
              <a:ea typeface="HGPｺﾞｼｯｸE" panose="020B0900000000000000" pitchFamily="50" charset="-128"/>
            </a:endParaRPr>
          </a:p>
          <a:p>
            <a:r>
              <a:rPr lang="ja-JP" altLang="en-US" sz="2400" dirty="0">
                <a:latin typeface="HGPｺﾞｼｯｸE" panose="020B0900000000000000" pitchFamily="50" charset="-128"/>
                <a:ea typeface="HGPｺﾞｼｯｸE" panose="020B0900000000000000" pitchFamily="50" charset="-128"/>
              </a:rPr>
              <a:t>　</a:t>
            </a:r>
            <a:r>
              <a:rPr lang="ja-JP" altLang="en-US" sz="2400" dirty="0" smtClean="0">
                <a:latin typeface="HGPｺﾞｼｯｸE" panose="020B0900000000000000" pitchFamily="50" charset="-128"/>
                <a:ea typeface="HGPｺﾞｼｯｸE" panose="020B0900000000000000" pitchFamily="50" charset="-128"/>
              </a:rPr>
              <a:t>　</a:t>
            </a:r>
            <a:r>
              <a:rPr lang="ja-JP" altLang="ja-JP" sz="2400" dirty="0" smtClean="0">
                <a:latin typeface="HGPｺﾞｼｯｸE" panose="020B0900000000000000" pitchFamily="50" charset="-128"/>
                <a:ea typeface="HGPｺﾞｼｯｸE" panose="020B0900000000000000" pitchFamily="50" charset="-128"/>
              </a:rPr>
              <a:t>を確保する。（手動の操作でも作動する。）</a:t>
            </a:r>
            <a:endParaRPr lang="en-US" altLang="ja-JP" sz="2400" dirty="0" smtClean="0">
              <a:latin typeface="HGPｺﾞｼｯｸE" panose="020B0900000000000000" pitchFamily="50" charset="-128"/>
              <a:ea typeface="HGPｺﾞｼｯｸE" panose="020B0900000000000000" pitchFamily="50" charset="-128"/>
            </a:endParaRPr>
          </a:p>
          <a:p>
            <a:endParaRPr lang="ja-JP" altLang="ja-JP" sz="12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③　</a:t>
            </a:r>
            <a:r>
              <a:rPr lang="ja-JP" altLang="ja-JP" sz="2400" dirty="0" smtClean="0">
                <a:latin typeface="HGPｺﾞｼｯｸE" panose="020B0900000000000000" pitchFamily="50" charset="-128"/>
                <a:ea typeface="HGPｺﾞｼｯｸE" panose="020B0900000000000000" pitchFamily="50" charset="-128"/>
              </a:rPr>
              <a:t>手動膨脹式は、落水時に</a:t>
            </a:r>
            <a:r>
              <a:rPr lang="ja-JP" altLang="ja-JP" sz="2400" dirty="0" smtClean="0">
                <a:solidFill>
                  <a:srgbClr val="CC00CC"/>
                </a:solidFill>
                <a:latin typeface="HGPｺﾞｼｯｸE" panose="020B0900000000000000" pitchFamily="50" charset="-128"/>
                <a:ea typeface="HGPｺﾞｼｯｸE" panose="020B0900000000000000" pitchFamily="50" charset="-128"/>
              </a:rPr>
              <a:t>紐を引いて</a:t>
            </a:r>
            <a:r>
              <a:rPr lang="ja-JP" altLang="ja-JP" sz="2400" dirty="0" smtClean="0">
                <a:latin typeface="HGPｺﾞｼｯｸE" panose="020B0900000000000000" pitchFamily="50" charset="-128"/>
                <a:ea typeface="HGPｺﾞｼｯｸE" panose="020B0900000000000000" pitchFamily="50" charset="-128"/>
              </a:rPr>
              <a:t>作動させ、浮力</a:t>
            </a:r>
            <a:endParaRPr lang="en-US" altLang="ja-JP" sz="2400" dirty="0" smtClean="0">
              <a:latin typeface="HGPｺﾞｼｯｸE" panose="020B0900000000000000" pitchFamily="50" charset="-128"/>
              <a:ea typeface="HGPｺﾞｼｯｸE" panose="020B0900000000000000" pitchFamily="50" charset="-128"/>
            </a:endParaRPr>
          </a:p>
          <a:p>
            <a:r>
              <a:rPr lang="ja-JP" altLang="en-US" sz="2400" dirty="0">
                <a:solidFill>
                  <a:schemeClr val="accent1"/>
                </a:solidFill>
                <a:latin typeface="HGPｺﾞｼｯｸE" panose="020B0900000000000000" pitchFamily="50" charset="-128"/>
                <a:ea typeface="HGPｺﾞｼｯｸE" panose="020B0900000000000000" pitchFamily="50" charset="-128"/>
              </a:rPr>
              <a:t>　</a:t>
            </a:r>
            <a:r>
              <a:rPr lang="ja-JP" altLang="en-US" sz="2400" dirty="0" smtClean="0">
                <a:solidFill>
                  <a:schemeClr val="accent1"/>
                </a:solidFill>
                <a:latin typeface="HGPｺﾞｼｯｸE" panose="020B0900000000000000" pitchFamily="50" charset="-128"/>
                <a:ea typeface="HGPｺﾞｼｯｸE" panose="020B0900000000000000" pitchFamily="50" charset="-128"/>
              </a:rPr>
              <a:t>　</a:t>
            </a:r>
            <a:r>
              <a:rPr lang="ja-JP" altLang="ja-JP" sz="2400" dirty="0" smtClean="0">
                <a:latin typeface="HGPｺﾞｼｯｸE" panose="020B0900000000000000" pitchFamily="50" charset="-128"/>
                <a:ea typeface="HGPｺﾞｼｯｸE" panose="020B0900000000000000" pitchFamily="50" charset="-128"/>
              </a:rPr>
              <a:t>を確保する。</a:t>
            </a:r>
            <a:r>
              <a:rPr lang="ja-JP" altLang="en-US" sz="2400" dirty="0" smtClean="0">
                <a:solidFill>
                  <a:schemeClr val="accent1"/>
                </a:solidFill>
                <a:latin typeface="HGPｺﾞｼｯｸE" panose="020B0900000000000000" pitchFamily="50" charset="-128"/>
                <a:ea typeface="HGPｺﾞｼｯｸE" panose="020B0900000000000000" pitchFamily="50" charset="-128"/>
              </a:rPr>
              <a:t>　</a:t>
            </a:r>
            <a:r>
              <a:rPr lang="ja-JP" altLang="ja-JP" sz="2400" dirty="0" smtClean="0">
                <a:solidFill>
                  <a:srgbClr val="FF0000"/>
                </a:solidFill>
                <a:latin typeface="HGPｺﾞｼｯｸE" panose="020B0900000000000000" pitchFamily="50" charset="-128"/>
                <a:ea typeface="HGPｺﾞｼｯｸE" panose="020B0900000000000000" pitchFamily="50" charset="-128"/>
              </a:rPr>
              <a:t>注）紐を自分で引かないと、作動しない</a:t>
            </a:r>
            <a:r>
              <a:rPr lang="ja-JP" altLang="en-US" sz="2400" dirty="0" smtClean="0">
                <a:solidFill>
                  <a:srgbClr val="FF0000"/>
                </a:solidFill>
                <a:latin typeface="HGPｺﾞｼｯｸE" panose="020B0900000000000000" pitchFamily="50" charset="-128"/>
                <a:ea typeface="HGPｺﾞｼｯｸE" panose="020B0900000000000000" pitchFamily="50" charset="-128"/>
              </a:rPr>
              <a:t>。</a:t>
            </a:r>
            <a:endParaRPr lang="ja-JP" altLang="en-US" sz="2400" dirty="0">
              <a:latin typeface="HGPｺﾞｼｯｸE" panose="020B0900000000000000" pitchFamily="50" charset="-128"/>
              <a:ea typeface="HGPｺﾞｼｯｸE" panose="020B0900000000000000" pitchFamily="50" charset="-128"/>
            </a:endParaRPr>
          </a:p>
        </p:txBody>
      </p:sp>
      <p:sp>
        <p:nvSpPr>
          <p:cNvPr id="7" name="正方形/長方形 6"/>
          <p:cNvSpPr/>
          <p:nvPr/>
        </p:nvSpPr>
        <p:spPr>
          <a:xfrm>
            <a:off x="521186" y="2781211"/>
            <a:ext cx="5058926" cy="461665"/>
          </a:xfrm>
          <a:prstGeom prst="rect">
            <a:avLst/>
          </a:prstGeom>
          <a:ln w="38100">
            <a:solidFill>
              <a:srgbClr val="CC00CC"/>
            </a:solidFill>
          </a:ln>
        </p:spPr>
        <p:txBody>
          <a:bodyPr wrap="square">
            <a:spAutoFit/>
          </a:bodyPr>
          <a:lstStyle/>
          <a:p>
            <a:pPr lvl="0"/>
            <a:r>
              <a:rPr lang="ja-JP" altLang="en-US" sz="2400" b="1" dirty="0" smtClean="0">
                <a:solidFill>
                  <a:prstClr val="black"/>
                </a:solidFill>
                <a:latin typeface="HGPｺﾞｼｯｸE" panose="020B0900000000000000" pitchFamily="50" charset="-128"/>
                <a:ea typeface="HGPｺﾞｼｯｸE" panose="020B0900000000000000" pitchFamily="50" charset="-128"/>
              </a:rPr>
              <a:t>　ライフジャケット　</a:t>
            </a:r>
            <a:r>
              <a:rPr lang="ja-JP" altLang="en-US" sz="2400" b="1" dirty="0">
                <a:solidFill>
                  <a:prstClr val="black"/>
                </a:solidFill>
                <a:latin typeface="HGPｺﾞｼｯｸE" panose="020B0900000000000000" pitchFamily="50" charset="-128"/>
                <a:ea typeface="HGPｺﾞｼｯｸE" panose="020B0900000000000000" pitchFamily="50" charset="-128"/>
              </a:rPr>
              <a:t>型</a:t>
            </a:r>
            <a:r>
              <a:rPr lang="ja-JP" altLang="en-US" sz="2400" b="1" dirty="0" smtClean="0">
                <a:solidFill>
                  <a:prstClr val="black"/>
                </a:solidFill>
                <a:latin typeface="HGPｺﾞｼｯｸE" panose="020B0900000000000000" pitchFamily="50" charset="-128"/>
                <a:ea typeface="HGPｺﾞｼｯｸE" panose="020B0900000000000000" pitchFamily="50" charset="-128"/>
              </a:rPr>
              <a:t>式別作動方法</a:t>
            </a:r>
            <a:endParaRPr lang="en-US" altLang="ja-JP" sz="2400" b="1" dirty="0">
              <a:solidFill>
                <a:prstClr val="black"/>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xmlns="" val="3141098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764704"/>
            <a:ext cx="7772400" cy="866527"/>
          </a:xfrm>
        </p:spPr>
        <p:txBody>
          <a:bodyPr>
            <a:normAutofit fontScale="90000"/>
          </a:bodyPr>
          <a:lstStyle/>
          <a:p>
            <a:pPr lvl="0" algn="l"/>
            <a:r>
              <a:rPr lang="ja-JP" altLang="en-US" sz="4000" b="1" dirty="0">
                <a:latin typeface="HGPｺﾞｼｯｸE" panose="020B0900000000000000" pitchFamily="50" charset="-128"/>
                <a:ea typeface="HGPｺﾞｼｯｸE" panose="020B0900000000000000" pitchFamily="50" charset="-128"/>
              </a:rPr>
              <a:t>（２）</a:t>
            </a:r>
            <a:r>
              <a:rPr lang="ja-JP" altLang="ja-JP" sz="4000" b="1" dirty="0" smtClean="0">
                <a:latin typeface="HGPｺﾞｼｯｸE" panose="020B0900000000000000" pitchFamily="50" charset="-128"/>
                <a:ea typeface="HGPｺﾞｼｯｸE" panose="020B0900000000000000" pitchFamily="50" charset="-128"/>
              </a:rPr>
              <a:t>発見しやすくする機能</a:t>
            </a:r>
            <a:r>
              <a:rPr lang="en-US" altLang="ja-JP" b="1" dirty="0" smtClean="0"/>
              <a:t/>
            </a:r>
            <a:br>
              <a:rPr lang="en-US" altLang="ja-JP" b="1" dirty="0" smtClean="0"/>
            </a:br>
            <a:endParaRPr kumimoji="1" lang="ja-JP" altLang="en-US" dirty="0"/>
          </a:p>
        </p:txBody>
      </p:sp>
      <p:sp>
        <p:nvSpPr>
          <p:cNvPr id="3" name="サブタイトル 2"/>
          <p:cNvSpPr>
            <a:spLocks noGrp="1"/>
          </p:cNvSpPr>
          <p:nvPr>
            <p:ph type="subTitle" idx="1"/>
          </p:nvPr>
        </p:nvSpPr>
        <p:spPr>
          <a:xfrm>
            <a:off x="971600" y="1556792"/>
            <a:ext cx="7560840" cy="4608512"/>
          </a:xfrm>
          <a:ln w="38100">
            <a:solidFill>
              <a:srgbClr val="CC00CC"/>
            </a:solidFill>
          </a:ln>
        </p:spPr>
        <p:txBody>
          <a:bodyPr>
            <a:normAutofit fontScale="92500" lnSpcReduction="10000"/>
          </a:bodyPr>
          <a:lstStyle/>
          <a:p>
            <a:pPr algn="l"/>
            <a:r>
              <a:rPr lang="ja-JP" altLang="en-US" dirty="0" smtClean="0">
                <a:solidFill>
                  <a:schemeClr val="tx1"/>
                </a:solidFill>
                <a:latin typeface="HGPｺﾞｼｯｸE" panose="020B0900000000000000" pitchFamily="50" charset="-128"/>
                <a:ea typeface="HGPｺﾞｼｯｸE" panose="020B0900000000000000" pitchFamily="50" charset="-128"/>
              </a:rPr>
              <a:t>①　ライフジャケットの</a:t>
            </a:r>
            <a:r>
              <a:rPr lang="ja-JP" altLang="ja-JP" dirty="0" smtClean="0">
                <a:solidFill>
                  <a:srgbClr val="CC00CC"/>
                </a:solidFill>
                <a:latin typeface="HGPｺﾞｼｯｸE" panose="020B0900000000000000" pitchFamily="50" charset="-128"/>
                <a:ea typeface="HGPｺﾞｼｯｸE" panose="020B0900000000000000" pitchFamily="50" charset="-128"/>
              </a:rPr>
              <a:t>黄色やオレンジ色</a:t>
            </a:r>
            <a:r>
              <a:rPr lang="ja-JP" altLang="en-US" dirty="0" smtClean="0">
                <a:solidFill>
                  <a:srgbClr val="CC00CC"/>
                </a:solidFill>
                <a:latin typeface="HGPｺﾞｼｯｸE" panose="020B0900000000000000" pitchFamily="50" charset="-128"/>
                <a:ea typeface="HGPｺﾞｼｯｸE" panose="020B0900000000000000" pitchFamily="50" charset="-128"/>
              </a:rPr>
              <a:t>など</a:t>
            </a:r>
            <a:endParaRPr lang="en-US" altLang="ja-JP" dirty="0" smtClean="0">
              <a:solidFill>
                <a:srgbClr val="CC00CC"/>
              </a:solidFill>
              <a:latin typeface="HGPｺﾞｼｯｸE" panose="020B0900000000000000" pitchFamily="50" charset="-128"/>
              <a:ea typeface="HGPｺﾞｼｯｸE" panose="020B0900000000000000" pitchFamily="50" charset="-128"/>
            </a:endParaRPr>
          </a:p>
          <a:p>
            <a:pPr algn="l"/>
            <a:r>
              <a:rPr lang="ja-JP" altLang="en-US" dirty="0">
                <a:solidFill>
                  <a:srgbClr val="CC00CC"/>
                </a:solidFill>
                <a:latin typeface="HGPｺﾞｼｯｸE" panose="020B0900000000000000" pitchFamily="50" charset="-128"/>
                <a:ea typeface="HGPｺﾞｼｯｸE" panose="020B0900000000000000" pitchFamily="50" charset="-128"/>
              </a:rPr>
              <a:t>　</a:t>
            </a:r>
            <a:r>
              <a:rPr lang="ja-JP" altLang="en-US" dirty="0" smtClean="0">
                <a:solidFill>
                  <a:srgbClr val="CC00CC"/>
                </a:solidFill>
                <a:latin typeface="HGPｺﾞｼｯｸE" panose="020B0900000000000000" pitchFamily="50" charset="-128"/>
                <a:ea typeface="HGPｺﾞｼｯｸE" panose="020B0900000000000000" pitchFamily="50" charset="-128"/>
              </a:rPr>
              <a:t>　</a:t>
            </a:r>
            <a:r>
              <a:rPr lang="ja-JP" altLang="ja-JP" dirty="0" smtClean="0">
                <a:solidFill>
                  <a:srgbClr val="CC00CC"/>
                </a:solidFill>
                <a:latin typeface="HGPｺﾞｼｯｸE" panose="020B0900000000000000" pitchFamily="50" charset="-128"/>
                <a:ea typeface="HGPｺﾞｼｯｸE" panose="020B0900000000000000" pitchFamily="50" charset="-128"/>
              </a:rPr>
              <a:t>の目立つ色</a:t>
            </a:r>
            <a:r>
              <a:rPr lang="ja-JP" altLang="ja-JP" dirty="0" smtClean="0">
                <a:solidFill>
                  <a:schemeClr val="tx1"/>
                </a:solidFill>
                <a:latin typeface="HGPｺﾞｼｯｸE" panose="020B0900000000000000" pitchFamily="50" charset="-128"/>
                <a:ea typeface="HGPｺﾞｼｯｸE" panose="020B0900000000000000" pitchFamily="50" charset="-128"/>
              </a:rPr>
              <a:t>が海面上に出て、</a:t>
            </a:r>
            <a:r>
              <a:rPr lang="ja-JP" altLang="en-US" dirty="0" smtClean="0">
                <a:solidFill>
                  <a:schemeClr val="tx1"/>
                </a:solidFill>
                <a:latin typeface="HGPｺﾞｼｯｸE" panose="020B0900000000000000" pitchFamily="50" charset="-128"/>
                <a:ea typeface="HGPｺﾞｼｯｸE" panose="020B0900000000000000" pitchFamily="50" charset="-128"/>
              </a:rPr>
              <a:t>捜索する人</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dirty="0">
                <a:solidFill>
                  <a:schemeClr val="tx1"/>
                </a:solidFill>
                <a:latin typeface="HGPｺﾞｼｯｸE" panose="020B0900000000000000" pitchFamily="50" charset="-128"/>
                <a:ea typeface="HGPｺﾞｼｯｸE" panose="020B0900000000000000" pitchFamily="50" charset="-128"/>
              </a:rPr>
              <a:t>　</a:t>
            </a:r>
            <a:r>
              <a:rPr lang="ja-JP" altLang="en-US" dirty="0" smtClean="0">
                <a:solidFill>
                  <a:schemeClr val="tx1"/>
                </a:solidFill>
                <a:latin typeface="HGPｺﾞｼｯｸE" panose="020B0900000000000000" pitchFamily="50" charset="-128"/>
                <a:ea typeface="HGPｺﾞｼｯｸE" panose="020B0900000000000000" pitchFamily="50" charset="-128"/>
              </a:rPr>
              <a:t>　が</a:t>
            </a:r>
            <a:r>
              <a:rPr lang="ja-JP" altLang="en-US" dirty="0">
                <a:solidFill>
                  <a:schemeClr val="tx1"/>
                </a:solidFill>
                <a:latin typeface="HGPｺﾞｼｯｸE" panose="020B0900000000000000" pitchFamily="50" charset="-128"/>
                <a:ea typeface="HGPｺﾞｼｯｸE" panose="020B0900000000000000" pitchFamily="50" charset="-128"/>
              </a:rPr>
              <a:t>発見しやすくなる</a:t>
            </a:r>
            <a:r>
              <a:rPr lang="ja-JP" altLang="ja-JP" dirty="0" smtClean="0">
                <a:solidFill>
                  <a:schemeClr val="tx1"/>
                </a:solidFill>
                <a:latin typeface="HGPｺﾞｼｯｸE" panose="020B0900000000000000" pitchFamily="50" charset="-128"/>
                <a:ea typeface="HGPｺﾞｼｯｸE" panose="020B0900000000000000" pitchFamily="50" charset="-128"/>
              </a:rPr>
              <a:t>。</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pPr algn="l"/>
            <a:endParaRPr lang="en-US" altLang="ja-JP" sz="1300" dirty="0" smtClean="0">
              <a:latin typeface="HGPｺﾞｼｯｸE" panose="020B0900000000000000" pitchFamily="50" charset="-128"/>
              <a:ea typeface="HGPｺﾞｼｯｸE" panose="020B0900000000000000" pitchFamily="50" charset="-128"/>
            </a:endParaRPr>
          </a:p>
          <a:p>
            <a:pPr algn="l"/>
            <a:r>
              <a:rPr lang="ja-JP" altLang="en-US" dirty="0" smtClean="0">
                <a:solidFill>
                  <a:schemeClr val="tx1"/>
                </a:solidFill>
                <a:latin typeface="HGPｺﾞｼｯｸE" panose="020B0900000000000000" pitchFamily="50" charset="-128"/>
                <a:ea typeface="HGPｺﾞｼｯｸE" panose="020B0900000000000000" pitchFamily="50" charset="-128"/>
              </a:rPr>
              <a:t>②　</a:t>
            </a:r>
            <a:r>
              <a:rPr lang="ja-JP" altLang="ja-JP" dirty="0" smtClean="0">
                <a:solidFill>
                  <a:schemeClr val="tx1"/>
                </a:solidFill>
                <a:latin typeface="HGPｺﾞｼｯｸE" panose="020B0900000000000000" pitchFamily="50" charset="-128"/>
                <a:ea typeface="HGPｺﾞｼｯｸE" panose="020B0900000000000000" pitchFamily="50" charset="-128"/>
              </a:rPr>
              <a:t>夜間でも、ＬＪ</a:t>
            </a:r>
            <a:r>
              <a:rPr lang="ja-JP" altLang="en-US" dirty="0" smtClean="0">
                <a:solidFill>
                  <a:schemeClr val="tx1"/>
                </a:solidFill>
                <a:latin typeface="HGPｺﾞｼｯｸE" panose="020B0900000000000000" pitchFamily="50" charset="-128"/>
                <a:ea typeface="HGPｺﾞｼｯｸE" panose="020B0900000000000000" pitchFamily="50" charset="-128"/>
              </a:rPr>
              <a:t>の上部</a:t>
            </a:r>
            <a:r>
              <a:rPr lang="ja-JP" altLang="ja-JP" dirty="0" smtClean="0">
                <a:solidFill>
                  <a:schemeClr val="tx1"/>
                </a:solidFill>
                <a:latin typeface="HGPｺﾞｼｯｸE" panose="020B0900000000000000" pitchFamily="50" charset="-128"/>
                <a:ea typeface="HGPｺﾞｼｯｸE" panose="020B0900000000000000" pitchFamily="50" charset="-128"/>
              </a:rPr>
              <a:t>に付けた</a:t>
            </a:r>
            <a:r>
              <a:rPr lang="ja-JP" altLang="ja-JP" dirty="0" smtClean="0">
                <a:solidFill>
                  <a:srgbClr val="CC00CC"/>
                </a:solidFill>
                <a:latin typeface="HGPｺﾞｼｯｸE" panose="020B0900000000000000" pitchFamily="50" charset="-128"/>
                <a:ea typeface="HGPｺﾞｼｯｸE" panose="020B0900000000000000" pitchFamily="50" charset="-128"/>
              </a:rPr>
              <a:t>反射</a:t>
            </a:r>
            <a:r>
              <a:rPr lang="ja-JP" altLang="en-US" dirty="0" smtClean="0">
                <a:solidFill>
                  <a:srgbClr val="CC00CC"/>
                </a:solidFill>
                <a:latin typeface="HGPｺﾞｼｯｸE" panose="020B0900000000000000" pitchFamily="50" charset="-128"/>
                <a:ea typeface="HGPｺﾞｼｯｸE" panose="020B0900000000000000" pitchFamily="50" charset="-128"/>
              </a:rPr>
              <a:t>材</a:t>
            </a:r>
            <a:r>
              <a:rPr lang="ja-JP" altLang="ja-JP" dirty="0" smtClean="0">
                <a:solidFill>
                  <a:schemeClr val="tx1"/>
                </a:solidFill>
                <a:latin typeface="HGPｺﾞｼｯｸE" panose="020B0900000000000000" pitchFamily="50" charset="-128"/>
                <a:ea typeface="HGPｺﾞｼｯｸE" panose="020B0900000000000000" pitchFamily="50" charset="-128"/>
              </a:rPr>
              <a:t>で</a:t>
            </a:r>
            <a:r>
              <a:rPr lang="ja-JP" altLang="en-US" dirty="0" smtClean="0">
                <a:solidFill>
                  <a:schemeClr val="tx1"/>
                </a:solidFill>
                <a:latin typeface="HGPｺﾞｼｯｸE" panose="020B0900000000000000" pitchFamily="50" charset="-128"/>
                <a:ea typeface="HGPｺﾞｼｯｸE" panose="020B0900000000000000" pitchFamily="50" charset="-128"/>
              </a:rPr>
              <a:t>、</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dirty="0">
                <a:solidFill>
                  <a:schemeClr val="tx1"/>
                </a:solidFill>
                <a:latin typeface="HGPｺﾞｼｯｸE" panose="020B0900000000000000" pitchFamily="50" charset="-128"/>
                <a:ea typeface="HGPｺﾞｼｯｸE" panose="020B0900000000000000" pitchFamily="50" charset="-128"/>
              </a:rPr>
              <a:t>　</a:t>
            </a:r>
            <a:r>
              <a:rPr lang="ja-JP" altLang="en-US" dirty="0" smtClean="0">
                <a:solidFill>
                  <a:schemeClr val="tx1"/>
                </a:solidFill>
                <a:latin typeface="HGPｺﾞｼｯｸE" panose="020B0900000000000000" pitchFamily="50" charset="-128"/>
                <a:ea typeface="HGPｺﾞｼｯｸE" panose="020B0900000000000000" pitchFamily="50" charset="-128"/>
              </a:rPr>
              <a:t>　サーチライト等の光を反射し、発見しやすく</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dirty="0">
                <a:solidFill>
                  <a:schemeClr val="tx1"/>
                </a:solidFill>
                <a:latin typeface="HGPｺﾞｼｯｸE" panose="020B0900000000000000" pitchFamily="50" charset="-128"/>
                <a:ea typeface="HGPｺﾞｼｯｸE" panose="020B0900000000000000" pitchFamily="50" charset="-128"/>
              </a:rPr>
              <a:t>　</a:t>
            </a:r>
            <a:r>
              <a:rPr lang="ja-JP" altLang="en-US" dirty="0" smtClean="0">
                <a:solidFill>
                  <a:schemeClr val="tx1"/>
                </a:solidFill>
                <a:latin typeface="HGPｺﾞｼｯｸE" panose="020B0900000000000000" pitchFamily="50" charset="-128"/>
                <a:ea typeface="HGPｺﾞｼｯｸE" panose="020B0900000000000000" pitchFamily="50" charset="-128"/>
              </a:rPr>
              <a:t>　なる</a:t>
            </a:r>
            <a:r>
              <a:rPr lang="ja-JP" altLang="ja-JP" dirty="0">
                <a:solidFill>
                  <a:schemeClr val="tx1"/>
                </a:solidFill>
                <a:latin typeface="HGPｺﾞｼｯｸE" panose="020B0900000000000000" pitchFamily="50" charset="-128"/>
                <a:ea typeface="HGPｺﾞｼｯｸE" panose="020B0900000000000000" pitchFamily="50" charset="-128"/>
              </a:rPr>
              <a:t>。</a:t>
            </a:r>
            <a:endParaRPr lang="en-US" altLang="ja-JP" dirty="0">
              <a:solidFill>
                <a:schemeClr val="tx1"/>
              </a:solidFill>
              <a:latin typeface="HGPｺﾞｼｯｸE" panose="020B0900000000000000" pitchFamily="50" charset="-128"/>
              <a:ea typeface="HGPｺﾞｼｯｸE" panose="020B0900000000000000" pitchFamily="50" charset="-128"/>
            </a:endParaRPr>
          </a:p>
          <a:p>
            <a:pPr algn="l"/>
            <a:endParaRPr lang="en-US" altLang="ja-JP" sz="1200" dirty="0">
              <a:solidFill>
                <a:schemeClr val="accent1"/>
              </a:solidFill>
              <a:latin typeface="HGPｺﾞｼｯｸE" panose="020B0900000000000000" pitchFamily="50" charset="-128"/>
              <a:ea typeface="HGPｺﾞｼｯｸE" panose="020B0900000000000000" pitchFamily="50" charset="-128"/>
            </a:endParaRPr>
          </a:p>
          <a:p>
            <a:pPr algn="l"/>
            <a:r>
              <a:rPr lang="ja-JP" altLang="en-US" dirty="0" smtClean="0">
                <a:solidFill>
                  <a:schemeClr val="tx1"/>
                </a:solidFill>
                <a:latin typeface="HGPｺﾞｼｯｸE" panose="020B0900000000000000" pitchFamily="50" charset="-128"/>
                <a:ea typeface="HGPｺﾞｼｯｸE" panose="020B0900000000000000" pitchFamily="50" charset="-128"/>
              </a:rPr>
              <a:t>③　仲間や、捜索する人</a:t>
            </a:r>
            <a:r>
              <a:rPr lang="ja-JP" altLang="ja-JP" dirty="0" smtClean="0">
                <a:solidFill>
                  <a:schemeClr val="tx1"/>
                </a:solidFill>
                <a:latin typeface="HGPｺﾞｼｯｸE" panose="020B0900000000000000" pitchFamily="50" charset="-128"/>
                <a:ea typeface="HGPｺﾞｼｯｸE" panose="020B0900000000000000" pitchFamily="50" charset="-128"/>
              </a:rPr>
              <a:t>が近くにいる場合、</a:t>
            </a:r>
            <a:r>
              <a:rPr lang="ja-JP" altLang="en-US" dirty="0" smtClean="0">
                <a:solidFill>
                  <a:srgbClr val="CC00CC"/>
                </a:solidFill>
                <a:latin typeface="HGPｺﾞｼｯｸE" panose="020B0900000000000000" pitchFamily="50" charset="-128"/>
                <a:ea typeface="HGPｺﾞｼｯｸE" panose="020B0900000000000000" pitchFamily="50" charset="-128"/>
              </a:rPr>
              <a:t>ホ</a:t>
            </a:r>
            <a:endParaRPr lang="en-US" altLang="ja-JP" dirty="0" smtClean="0">
              <a:solidFill>
                <a:srgbClr val="CC00CC"/>
              </a:solidFill>
              <a:latin typeface="HGPｺﾞｼｯｸE" panose="020B0900000000000000" pitchFamily="50" charset="-128"/>
              <a:ea typeface="HGPｺﾞｼｯｸE" panose="020B0900000000000000" pitchFamily="50" charset="-128"/>
            </a:endParaRPr>
          </a:p>
          <a:p>
            <a:pPr algn="l"/>
            <a:r>
              <a:rPr lang="ja-JP" altLang="en-US" dirty="0" smtClean="0">
                <a:solidFill>
                  <a:srgbClr val="CC00CC"/>
                </a:solidFill>
                <a:latin typeface="HGPｺﾞｼｯｸE" panose="020B0900000000000000" pitchFamily="50" charset="-128"/>
                <a:ea typeface="HGPｺﾞｼｯｸE" panose="020B0900000000000000" pitchFamily="50" charset="-128"/>
              </a:rPr>
              <a:t>　　イッスル</a:t>
            </a:r>
            <a:r>
              <a:rPr lang="en-US" altLang="ja-JP" dirty="0" smtClean="0">
                <a:solidFill>
                  <a:srgbClr val="CC00CC"/>
                </a:solidFill>
                <a:latin typeface="HGPｺﾞｼｯｸE" panose="020B0900000000000000" pitchFamily="50" charset="-128"/>
                <a:ea typeface="HGPｺﾞｼｯｸE" panose="020B0900000000000000" pitchFamily="50" charset="-128"/>
              </a:rPr>
              <a:t>(</a:t>
            </a:r>
            <a:r>
              <a:rPr lang="ja-JP" altLang="en-US" dirty="0" smtClean="0">
                <a:solidFill>
                  <a:srgbClr val="CC00CC"/>
                </a:solidFill>
                <a:latin typeface="HGPｺﾞｼｯｸE" panose="020B0900000000000000" pitchFamily="50" charset="-128"/>
                <a:ea typeface="HGPｺﾞｼｯｸE" panose="020B0900000000000000" pitchFamily="50" charset="-128"/>
              </a:rPr>
              <a:t>笛</a:t>
            </a:r>
            <a:r>
              <a:rPr lang="en-US" altLang="ja-JP" dirty="0" smtClean="0">
                <a:solidFill>
                  <a:srgbClr val="CC00CC"/>
                </a:solidFill>
                <a:latin typeface="HGPｺﾞｼｯｸE" panose="020B0900000000000000" pitchFamily="50" charset="-128"/>
                <a:ea typeface="HGPｺﾞｼｯｸE" panose="020B0900000000000000" pitchFamily="50" charset="-128"/>
              </a:rPr>
              <a:t>)</a:t>
            </a:r>
            <a:r>
              <a:rPr lang="ja-JP" altLang="ja-JP" dirty="0" smtClean="0">
                <a:solidFill>
                  <a:schemeClr val="tx1"/>
                </a:solidFill>
                <a:latin typeface="HGPｺﾞｼｯｸE" panose="020B0900000000000000" pitchFamily="50" charset="-128"/>
                <a:ea typeface="HGPｺﾞｼｯｸE" panose="020B0900000000000000" pitchFamily="50" charset="-128"/>
              </a:rPr>
              <a:t>で</a:t>
            </a:r>
            <a:r>
              <a:rPr lang="ja-JP" altLang="en-US" dirty="0" smtClean="0">
                <a:solidFill>
                  <a:schemeClr val="tx1"/>
                </a:solidFill>
                <a:latin typeface="HGPｺﾞｼｯｸE" panose="020B0900000000000000" pitchFamily="50" charset="-128"/>
                <a:ea typeface="HGPｺﾞｼｯｸE" panose="020B0900000000000000" pitchFamily="50" charset="-128"/>
              </a:rPr>
              <a:t>危機や</a:t>
            </a:r>
            <a:r>
              <a:rPr lang="ja-JP" altLang="ja-JP" dirty="0" smtClean="0">
                <a:solidFill>
                  <a:schemeClr val="tx1"/>
                </a:solidFill>
                <a:latin typeface="HGPｺﾞｼｯｸE" panose="020B0900000000000000" pitchFamily="50" charset="-128"/>
                <a:ea typeface="HGPｺﾞｼｯｸE" panose="020B0900000000000000" pitchFamily="50" charset="-128"/>
              </a:rPr>
              <a:t>位置を知らせる。</a:t>
            </a:r>
            <a:endParaRPr lang="ja-JP" altLang="ja-JP" dirty="0">
              <a:solidFill>
                <a:schemeClr val="tx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xmlns="" val="3094415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発見しやすくする機能</a:t>
            </a:r>
            <a:endParaRPr kumimoji="1" lang="ja-JP" altLang="en-US" sz="3600" dirty="0"/>
          </a:p>
        </p:txBody>
      </p:sp>
      <p:pic>
        <p:nvPicPr>
          <p:cNvPr id="1026" name="Picture 2" descr="C:\Users\h-nanke\Desktop\LJ\（写真）ライフジャケット\（写真）ライフジャケット_3.jpg"/>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1340768"/>
            <a:ext cx="7056784" cy="5112568"/>
          </a:xfrm>
          <a:prstGeom prst="rect">
            <a:avLst/>
          </a:prstGeom>
          <a:noFill/>
          <a:ln>
            <a:solidFill>
              <a:schemeClr val="tx1"/>
            </a:solidFill>
            <a:prstDash val="solid"/>
          </a:ln>
          <a:extLst>
            <a:ext uri="{909E8E84-426E-40DD-AFC4-6F175D3DCCD1}">
              <a14:hiddenFill xmlns:a14="http://schemas.microsoft.com/office/drawing/2010/main" xmlns="">
                <a:solidFill>
                  <a:srgbClr val="FFFFFF"/>
                </a:solidFill>
              </a14:hiddenFill>
            </a:ext>
          </a:extLst>
        </p:spPr>
      </p:pic>
      <p:sp>
        <p:nvSpPr>
          <p:cNvPr id="5" name="コンテンツ プレースホルダー 4"/>
          <p:cNvSpPr>
            <a:spLocks noGrp="1"/>
          </p:cNvSpPr>
          <p:nvPr>
            <p:ph sz="half" idx="2"/>
          </p:nvPr>
        </p:nvSpPr>
        <p:spPr>
          <a:xfrm>
            <a:off x="9144000" y="1844824"/>
            <a:ext cx="4038600" cy="4525963"/>
          </a:xfrm>
        </p:spPr>
        <p:txBody>
          <a:bodyPr/>
          <a:lstStyle/>
          <a:p>
            <a:endParaRPr kumimoji="1" lang="ja-JP" altLang="en-US" dirty="0"/>
          </a:p>
        </p:txBody>
      </p:sp>
      <p:sp>
        <p:nvSpPr>
          <p:cNvPr id="6" name="平行四辺形 5"/>
          <p:cNvSpPr/>
          <p:nvPr/>
        </p:nvSpPr>
        <p:spPr>
          <a:xfrm rot="20208419">
            <a:off x="3830679" y="2940723"/>
            <a:ext cx="824349" cy="24335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786385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692696"/>
            <a:ext cx="7772400" cy="1470025"/>
          </a:xfrm>
        </p:spPr>
        <p:txBody>
          <a:bodyPr>
            <a:normAutofit fontScale="90000"/>
          </a:bodyPr>
          <a:lstStyle/>
          <a:p>
            <a:pPr lvl="0" algn="l"/>
            <a:r>
              <a:rPr lang="ja-JP" altLang="en-US" sz="4000" b="1" dirty="0" smtClean="0">
                <a:latin typeface="HGPｺﾞｼｯｸE" panose="020B0900000000000000" pitchFamily="50" charset="-128"/>
                <a:ea typeface="HGPｺﾞｼｯｸE" panose="020B0900000000000000" pitchFamily="50" charset="-128"/>
              </a:rPr>
              <a:t>（３）</a:t>
            </a:r>
            <a:r>
              <a:rPr lang="ja-JP" altLang="ja-JP" sz="4000" b="1" dirty="0" smtClean="0">
                <a:latin typeface="HGPｺﾞｼｯｸE" panose="020B0900000000000000" pitchFamily="50" charset="-128"/>
                <a:ea typeface="HGPｺﾞｼｯｸE" panose="020B0900000000000000" pitchFamily="50" charset="-128"/>
              </a:rPr>
              <a:t>その他</a:t>
            </a:r>
            <a:r>
              <a:rPr lang="ja-JP" altLang="en-US" sz="4000" b="1" dirty="0" smtClean="0">
                <a:latin typeface="HGPｺﾞｼｯｸE" panose="020B0900000000000000" pitchFamily="50" charset="-128"/>
                <a:ea typeface="HGPｺﾞｼｯｸE" panose="020B0900000000000000" pitchFamily="50" charset="-128"/>
              </a:rPr>
              <a:t>付随する</a:t>
            </a:r>
            <a:r>
              <a:rPr lang="ja-JP" altLang="ja-JP" sz="4000" b="1" dirty="0" smtClean="0">
                <a:latin typeface="HGPｺﾞｼｯｸE" panose="020B0900000000000000" pitchFamily="50" charset="-128"/>
                <a:ea typeface="HGPｺﾞｼｯｸE" panose="020B0900000000000000" pitchFamily="50" charset="-128"/>
              </a:rPr>
              <a:t>機能</a:t>
            </a:r>
            <a:r>
              <a:rPr lang="en-US" altLang="ja-JP" b="1" dirty="0" smtClean="0">
                <a:solidFill>
                  <a:schemeClr val="accent1"/>
                </a:solidFill>
                <a:latin typeface="HGPｺﾞｼｯｸE" panose="020B0900000000000000" pitchFamily="50" charset="-128"/>
                <a:ea typeface="HGPｺﾞｼｯｸE" panose="020B0900000000000000" pitchFamily="50" charset="-128"/>
              </a:rPr>
              <a:t/>
            </a:r>
            <a:br>
              <a:rPr lang="en-US" altLang="ja-JP" b="1" dirty="0" smtClean="0">
                <a:solidFill>
                  <a:schemeClr val="accent1"/>
                </a:solidFill>
                <a:latin typeface="HGPｺﾞｼｯｸE" panose="020B0900000000000000" pitchFamily="50" charset="-128"/>
                <a:ea typeface="HGPｺﾞｼｯｸE" panose="020B0900000000000000" pitchFamily="50" charset="-128"/>
              </a:rPr>
            </a:br>
            <a:r>
              <a:rPr lang="ja-JP" altLang="ja-JP" b="1" dirty="0" smtClean="0">
                <a:latin typeface="HGPｺﾞｼｯｸE" panose="020B0900000000000000" pitchFamily="50" charset="-128"/>
                <a:ea typeface="HGPｺﾞｼｯｸE" panose="020B0900000000000000" pitchFamily="50" charset="-128"/>
              </a:rPr>
              <a:t/>
            </a:r>
            <a:br>
              <a:rPr lang="ja-JP" altLang="ja-JP" b="1" dirty="0" smtClean="0">
                <a:latin typeface="HGPｺﾞｼｯｸE" panose="020B0900000000000000" pitchFamily="50" charset="-128"/>
                <a:ea typeface="HGPｺﾞｼｯｸE" panose="020B0900000000000000" pitchFamily="50" charset="-128"/>
              </a:rPr>
            </a:br>
            <a:endParaRPr kumimoji="1" lang="ja-JP" altLang="en-US" dirty="0">
              <a:latin typeface="HGPｺﾞｼｯｸE" panose="020B0900000000000000" pitchFamily="50" charset="-128"/>
              <a:ea typeface="HGPｺﾞｼｯｸE" panose="020B0900000000000000" pitchFamily="50" charset="-128"/>
            </a:endParaRPr>
          </a:p>
        </p:txBody>
      </p:sp>
      <p:sp>
        <p:nvSpPr>
          <p:cNvPr id="3" name="サブタイトル 2"/>
          <p:cNvSpPr>
            <a:spLocks noGrp="1"/>
          </p:cNvSpPr>
          <p:nvPr>
            <p:ph type="subTitle" idx="1"/>
          </p:nvPr>
        </p:nvSpPr>
        <p:spPr>
          <a:xfrm>
            <a:off x="899592" y="1700808"/>
            <a:ext cx="7632848" cy="3168352"/>
          </a:xfrm>
          <a:ln w="38100">
            <a:solidFill>
              <a:srgbClr val="CC00CC"/>
            </a:solidFill>
          </a:ln>
        </p:spPr>
        <p:txBody>
          <a:bodyPr>
            <a:normAutofit/>
          </a:bodyPr>
          <a:lstStyle/>
          <a:p>
            <a:pPr algn="l"/>
            <a:r>
              <a:rPr lang="ja-JP" altLang="en-US" dirty="0" smtClean="0"/>
              <a:t>　</a:t>
            </a:r>
            <a:r>
              <a:rPr lang="ja-JP" altLang="en-US" sz="4000" dirty="0">
                <a:solidFill>
                  <a:schemeClr val="tx1"/>
                </a:solidFill>
                <a:latin typeface="+mn-ea"/>
              </a:rPr>
              <a:t>〇</a:t>
            </a:r>
            <a:r>
              <a:rPr lang="ja-JP" altLang="en-US" sz="3600" dirty="0" smtClean="0">
                <a:solidFill>
                  <a:schemeClr val="tx1"/>
                </a:solidFill>
                <a:latin typeface="HGPｺﾞｼｯｸE" panose="020B0900000000000000" pitchFamily="50" charset="-128"/>
                <a:ea typeface="HGPｺﾞｼｯｸE" panose="020B0900000000000000" pitchFamily="50" charset="-128"/>
              </a:rPr>
              <a:t>　</a:t>
            </a:r>
            <a:r>
              <a:rPr lang="ja-JP" altLang="ja-JP" sz="3600" dirty="0" smtClean="0">
                <a:solidFill>
                  <a:schemeClr val="tx1"/>
                </a:solidFill>
                <a:latin typeface="HGPｺﾞｼｯｸE" panose="020B0900000000000000" pitchFamily="50" charset="-128"/>
                <a:ea typeface="HGPｺﾞｼｯｸE" panose="020B0900000000000000" pitchFamily="50" charset="-128"/>
              </a:rPr>
              <a:t>転倒などの</a:t>
            </a:r>
            <a:r>
              <a:rPr lang="ja-JP" altLang="en-US" sz="3600" dirty="0" smtClean="0">
                <a:solidFill>
                  <a:schemeClr val="tx1"/>
                </a:solidFill>
                <a:latin typeface="HGPｺﾞｼｯｸE" panose="020B0900000000000000" pitchFamily="50" charset="-128"/>
                <a:ea typeface="HGPｺﾞｼｯｸE" panose="020B0900000000000000" pitchFamily="50" charset="-128"/>
              </a:rPr>
              <a:t>際、</a:t>
            </a:r>
            <a:r>
              <a:rPr lang="ja-JP" altLang="ja-JP" sz="3600" dirty="0" smtClean="0">
                <a:solidFill>
                  <a:srgbClr val="CC00CC"/>
                </a:solidFill>
                <a:latin typeface="HGPｺﾞｼｯｸE" panose="020B0900000000000000" pitchFamily="50" charset="-128"/>
                <a:ea typeface="HGPｺﾞｼｯｸE" panose="020B0900000000000000" pitchFamily="50" charset="-128"/>
              </a:rPr>
              <a:t>衝撃</a:t>
            </a:r>
            <a:r>
              <a:rPr lang="ja-JP" altLang="en-US" sz="3600" dirty="0" smtClean="0">
                <a:solidFill>
                  <a:srgbClr val="CC00CC"/>
                </a:solidFill>
                <a:latin typeface="HGPｺﾞｼｯｸE" panose="020B0900000000000000" pitchFamily="50" charset="-128"/>
                <a:ea typeface="HGPｺﾞｼｯｸE" panose="020B0900000000000000" pitchFamily="50" charset="-128"/>
              </a:rPr>
              <a:t>を減らす</a:t>
            </a:r>
            <a:r>
              <a:rPr lang="ja-JP" altLang="ja-JP" sz="3600" dirty="0" smtClean="0">
                <a:solidFill>
                  <a:schemeClr val="tx1"/>
                </a:solidFill>
                <a:latin typeface="HGPｺﾞｼｯｸE" panose="020B0900000000000000" pitchFamily="50" charset="-128"/>
                <a:ea typeface="HGPｺﾞｼｯｸE" panose="020B0900000000000000" pitchFamily="50" charset="-128"/>
              </a:rPr>
              <a:t>。</a:t>
            </a:r>
            <a:endParaRPr lang="en-US" altLang="ja-JP" sz="3600" dirty="0" smtClean="0">
              <a:solidFill>
                <a:schemeClr val="tx1"/>
              </a:solidFill>
              <a:latin typeface="HGPｺﾞｼｯｸE" panose="020B0900000000000000" pitchFamily="50" charset="-128"/>
              <a:ea typeface="HGPｺﾞｼｯｸE" panose="020B0900000000000000" pitchFamily="50" charset="-128"/>
            </a:endParaRPr>
          </a:p>
          <a:p>
            <a:pPr algn="l"/>
            <a:endParaRPr lang="ja-JP" altLang="ja-JP"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dirty="0" smtClean="0">
                <a:solidFill>
                  <a:schemeClr val="tx1"/>
                </a:solidFill>
                <a:latin typeface="HGPｺﾞｼｯｸE" panose="020B0900000000000000" pitchFamily="50" charset="-128"/>
                <a:ea typeface="HGPｺﾞｼｯｸE" panose="020B0900000000000000" pitchFamily="50" charset="-128"/>
              </a:rPr>
              <a:t>　　　</a:t>
            </a:r>
            <a:r>
              <a:rPr lang="ja-JP" altLang="ja-JP" dirty="0" smtClean="0">
                <a:solidFill>
                  <a:schemeClr val="tx1"/>
                </a:solidFill>
                <a:latin typeface="HGPｺﾞｼｯｸE" panose="020B0900000000000000" pitchFamily="50" charset="-128"/>
                <a:ea typeface="HGPｺﾞｼｯｸE" panose="020B0900000000000000" pitchFamily="50" charset="-128"/>
              </a:rPr>
              <a:t>固型式や空気封入式</a:t>
            </a:r>
            <a:r>
              <a:rPr lang="ja-JP" altLang="en-US" dirty="0" smtClean="0">
                <a:solidFill>
                  <a:schemeClr val="tx1"/>
                </a:solidFill>
                <a:latin typeface="HGPｺﾞｼｯｸE" panose="020B0900000000000000" pitchFamily="50" charset="-128"/>
                <a:ea typeface="HGPｺﾞｼｯｸE" panose="020B0900000000000000" pitchFamily="50" charset="-128"/>
              </a:rPr>
              <a:t>ライフジケットは、</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dirty="0" smtClean="0">
                <a:solidFill>
                  <a:schemeClr val="tx1"/>
                </a:solidFill>
                <a:latin typeface="HGPｺﾞｼｯｸE" panose="020B0900000000000000" pitchFamily="50" charset="-128"/>
                <a:ea typeface="HGPｺﾞｼｯｸE" panose="020B0900000000000000" pitchFamily="50" charset="-128"/>
              </a:rPr>
              <a:t>　　浮力材</a:t>
            </a:r>
            <a:r>
              <a:rPr lang="ja-JP" altLang="ja-JP" dirty="0" smtClean="0">
                <a:solidFill>
                  <a:schemeClr val="tx1"/>
                </a:solidFill>
                <a:latin typeface="HGPｺﾞｼｯｸE" panose="020B0900000000000000" pitchFamily="50" charset="-128"/>
                <a:ea typeface="HGPｺﾞｼｯｸE" panose="020B0900000000000000" pitchFamily="50" charset="-128"/>
              </a:rPr>
              <a:t>が</a:t>
            </a:r>
            <a:r>
              <a:rPr lang="ja-JP" altLang="en-US" dirty="0" smtClean="0">
                <a:solidFill>
                  <a:schemeClr val="tx1"/>
                </a:solidFill>
                <a:latin typeface="HGPｺﾞｼｯｸE" panose="020B0900000000000000" pitchFamily="50" charset="-128"/>
                <a:ea typeface="HGPｺﾞｼｯｸE" panose="020B0900000000000000" pitchFamily="50" charset="-128"/>
              </a:rPr>
              <a:t>クッ</a:t>
            </a:r>
            <a:r>
              <a:rPr lang="ja-JP" altLang="ja-JP" dirty="0" smtClean="0">
                <a:solidFill>
                  <a:schemeClr val="tx1"/>
                </a:solidFill>
                <a:latin typeface="HGPｺﾞｼｯｸE" panose="020B0900000000000000" pitchFamily="50" charset="-128"/>
                <a:ea typeface="HGPｺﾞｼｯｸE" panose="020B0900000000000000" pitchFamily="50" charset="-128"/>
              </a:rPr>
              <a:t>ションとな</a:t>
            </a:r>
            <a:r>
              <a:rPr lang="ja-JP" altLang="en-US" dirty="0" smtClean="0">
                <a:solidFill>
                  <a:schemeClr val="tx1"/>
                </a:solidFill>
                <a:latin typeface="HGPｺﾞｼｯｸE" panose="020B0900000000000000" pitchFamily="50" charset="-128"/>
                <a:ea typeface="HGPｺﾞｼｯｸE" panose="020B0900000000000000" pitchFamily="50" charset="-128"/>
              </a:rPr>
              <a:t>り、胸や背中へ</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dirty="0">
                <a:solidFill>
                  <a:schemeClr val="tx1"/>
                </a:solidFill>
                <a:latin typeface="HGPｺﾞｼｯｸE" panose="020B0900000000000000" pitchFamily="50" charset="-128"/>
                <a:ea typeface="HGPｺﾞｼｯｸE" panose="020B0900000000000000" pitchFamily="50" charset="-128"/>
              </a:rPr>
              <a:t>　</a:t>
            </a:r>
            <a:r>
              <a:rPr lang="ja-JP" altLang="en-US" dirty="0" smtClean="0">
                <a:solidFill>
                  <a:schemeClr val="tx1"/>
                </a:solidFill>
                <a:latin typeface="HGPｺﾞｼｯｸE" panose="020B0900000000000000" pitchFamily="50" charset="-128"/>
                <a:ea typeface="HGPｺﾞｼｯｸE" panose="020B0900000000000000" pitchFamily="50" charset="-128"/>
              </a:rPr>
              <a:t>　の衝撃を緩和する</a:t>
            </a:r>
            <a:r>
              <a:rPr lang="ja-JP" altLang="ja-JP" dirty="0" smtClean="0">
                <a:solidFill>
                  <a:schemeClr val="tx1"/>
                </a:solidFill>
                <a:latin typeface="HGPｺﾞｼｯｸE" panose="020B0900000000000000" pitchFamily="50" charset="-128"/>
                <a:ea typeface="HGPｺﾞｼｯｸE" panose="020B0900000000000000" pitchFamily="50" charset="-128"/>
              </a:rPr>
              <a:t>。</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pPr algn="l"/>
            <a:endParaRPr lang="ja-JP" altLang="ja-JP" sz="1300" dirty="0" smtClean="0">
              <a:latin typeface="HGPｺﾞｼｯｸE" panose="020B0900000000000000" pitchFamily="50" charset="-128"/>
              <a:ea typeface="HGPｺﾞｼｯｸE" panose="020B0900000000000000" pitchFamily="50" charset="-128"/>
            </a:endParaRPr>
          </a:p>
          <a:p>
            <a:endParaRPr kumimoji="1" lang="ja-JP" altLang="en-US" dirty="0"/>
          </a:p>
        </p:txBody>
      </p:sp>
    </p:spTree>
    <p:extLst>
      <p:ext uri="{BB962C8B-B14F-4D97-AF65-F5344CB8AC3E}">
        <p14:creationId xmlns:p14="http://schemas.microsoft.com/office/powerpoint/2010/main" xmlns="" val="3733887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656184"/>
          </a:xfrm>
        </p:spPr>
        <p:txBody>
          <a:bodyPr>
            <a:normAutofit/>
          </a:bodyPr>
          <a:lstStyle/>
          <a:p>
            <a:pPr algn="l"/>
            <a:r>
              <a:rPr kumimoji="1" lang="ja-JP" altLang="en-US" sz="3600" dirty="0" smtClean="0"/>
              <a:t>　　　　</a:t>
            </a:r>
            <a:r>
              <a:rPr kumimoji="1" lang="ja-JP" altLang="en-US" sz="4000" dirty="0" smtClean="0">
                <a:latin typeface="HGPｺﾞｼｯｸE" panose="020B0900000000000000" pitchFamily="50" charset="-128"/>
                <a:ea typeface="HGPｺﾞｼｯｸE" panose="020B0900000000000000" pitchFamily="50" charset="-128"/>
              </a:rPr>
              <a:t>ライフジャケットタイプ別要件</a:t>
            </a:r>
            <a:r>
              <a:rPr kumimoji="1" lang="en-US" altLang="ja-JP" sz="4000" dirty="0" smtClean="0"/>
              <a:t/>
            </a:r>
            <a:br>
              <a:rPr kumimoji="1" lang="en-US" altLang="ja-JP" sz="4000" dirty="0" smtClean="0"/>
            </a:br>
            <a:r>
              <a:rPr kumimoji="1" lang="ja-JP" altLang="en-US" sz="3600" dirty="0" smtClean="0"/>
              <a:t>　</a:t>
            </a:r>
            <a:r>
              <a:rPr lang="ja-JP" altLang="en-US" sz="2200" dirty="0" smtClean="0">
                <a:latin typeface="HGPｺﾞｼｯｸE" panose="020B0900000000000000" pitchFamily="50" charset="-128"/>
                <a:ea typeface="HGPｺﾞｼｯｸE" panose="020B0900000000000000" pitchFamily="50" charset="-128"/>
              </a:rPr>
              <a:t>漁船の使用タイプは</a:t>
            </a:r>
            <a:r>
              <a:rPr lang="ja-JP" altLang="en-US" sz="1800" dirty="0" smtClean="0">
                <a:latin typeface="HGPｺﾞｼｯｸE" panose="020B0900000000000000" pitchFamily="50" charset="-128"/>
                <a:ea typeface="HGPｺﾞｼｯｸE" panose="020B0900000000000000" pitchFamily="50" charset="-128"/>
              </a:rPr>
              <a:t>ＴＹＰＥ</a:t>
            </a:r>
            <a:r>
              <a:rPr lang="ja-JP" altLang="en-US" sz="2200" dirty="0" smtClean="0">
                <a:latin typeface="HGPｺﾞｼｯｸE" panose="020B0900000000000000" pitchFamily="50" charset="-128"/>
                <a:ea typeface="HGPｺﾞｼｯｸE" panose="020B0900000000000000" pitchFamily="50" charset="-128"/>
              </a:rPr>
              <a:t>Ａを着用。但し１２カイリ以内で操業する沿岸の小型漁船で、船検対象外の漁船はＡＤＦＧの何れでも良い。</a:t>
            </a:r>
            <a:endParaRPr kumimoji="1" lang="ja-JP" altLang="en-US" sz="2200" dirty="0">
              <a:latin typeface="HGPｺﾞｼｯｸE" panose="020B0900000000000000" pitchFamily="50" charset="-128"/>
              <a:ea typeface="HGPｺﾞｼｯｸE" panose="020B09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xmlns="" val="3267006721"/>
              </p:ext>
            </p:extLst>
          </p:nvPr>
        </p:nvGraphicFramePr>
        <p:xfrm>
          <a:off x="600817" y="1732512"/>
          <a:ext cx="8280920" cy="3925713"/>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735264">
                <a:tc>
                  <a:txBody>
                    <a:bodyPr/>
                    <a:lstStyle/>
                    <a:p>
                      <a:pPr algn="ct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ライフジャケット</a:t>
                      </a:r>
                      <a:r>
                        <a:rPr kumimoji="1" lang="ja-JP" altLang="en-US" sz="2400" dirty="0" smtClean="0">
                          <a:solidFill>
                            <a:schemeClr val="tx1"/>
                          </a:solidFill>
                          <a:latin typeface="HGPｺﾞｼｯｸE" panose="020B0900000000000000" pitchFamily="50" charset="-128"/>
                          <a:ea typeface="HGPｺﾞｼｯｸE" panose="020B0900000000000000" pitchFamily="50" charset="-128"/>
                        </a:rPr>
                        <a:t>タイプ</a:t>
                      </a:r>
                      <a:endParaRPr kumimoji="1" lang="ja-JP" altLang="en-US" sz="2400" dirty="0">
                        <a:solidFill>
                          <a:schemeClr val="tx1"/>
                        </a:solidFill>
                        <a:latin typeface="HGPｺﾞｼｯｸE" panose="020B0900000000000000" pitchFamily="50" charset="-128"/>
                        <a:ea typeface="HGPｺﾞｼｯｸE" panose="020B09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sz="2800" dirty="0" smtClean="0">
                          <a:solidFill>
                            <a:srgbClr val="FF0000"/>
                          </a:solidFill>
                          <a:latin typeface="HGPｺﾞｼｯｸE" panose="020B0900000000000000" pitchFamily="50" charset="-128"/>
                          <a:ea typeface="HGPｺﾞｼｯｸE" panose="020B0900000000000000" pitchFamily="50" charset="-128"/>
                        </a:rPr>
                        <a:t>浮　力</a:t>
                      </a:r>
                      <a:endParaRPr kumimoji="1" lang="ja-JP" altLang="en-US" sz="2800" dirty="0">
                        <a:solidFill>
                          <a:srgbClr val="FF0000"/>
                        </a:solidFill>
                        <a:latin typeface="HGPｺﾞｼｯｸE" panose="020B0900000000000000" pitchFamily="50" charset="-128"/>
                        <a:ea typeface="HGPｺﾞｼｯｸE" panose="020B09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solidFill>
                            <a:srgbClr val="CC00CC"/>
                          </a:solidFill>
                          <a:latin typeface="HGPｺﾞｼｯｸE" panose="020B0900000000000000" pitchFamily="50" charset="-128"/>
                          <a:ea typeface="HGPｺﾞｼｯｸE" panose="020B0900000000000000" pitchFamily="50" charset="-128"/>
                        </a:rPr>
                        <a:t>目立つ色</a:t>
                      </a:r>
                      <a:endParaRPr kumimoji="1" lang="en-US" altLang="ja-JP" sz="2800" dirty="0" smtClean="0">
                        <a:solidFill>
                          <a:srgbClr val="CC00CC"/>
                        </a:solidFill>
                        <a:latin typeface="HGPｺﾞｼｯｸE" panose="020B0900000000000000" pitchFamily="50" charset="-128"/>
                        <a:ea typeface="HGPｺﾞｼｯｸE" panose="020B0900000000000000" pitchFamily="50" charset="-128"/>
                      </a:endParaRPr>
                    </a:p>
                    <a:p>
                      <a:pPr algn="ctr"/>
                      <a:r>
                        <a:rPr kumimoji="1" lang="en-US" altLang="ja-JP" sz="1600" dirty="0" smtClean="0">
                          <a:solidFill>
                            <a:srgbClr val="CC00CC"/>
                          </a:solidFill>
                          <a:latin typeface="HGPｺﾞｼｯｸE" panose="020B0900000000000000" pitchFamily="50" charset="-128"/>
                          <a:ea typeface="HGPｺﾞｼｯｸE" panose="020B0900000000000000" pitchFamily="50" charset="-128"/>
                        </a:rPr>
                        <a:t>(</a:t>
                      </a:r>
                      <a:r>
                        <a:rPr kumimoji="1" lang="ja-JP" altLang="en-US" sz="1600" dirty="0" smtClean="0">
                          <a:solidFill>
                            <a:srgbClr val="CC00CC"/>
                          </a:solidFill>
                          <a:latin typeface="HGPｺﾞｼｯｸE" panose="020B0900000000000000" pitchFamily="50" charset="-128"/>
                          <a:ea typeface="HGPｺﾞｼｯｸE" panose="020B0900000000000000" pitchFamily="50" charset="-128"/>
                        </a:rPr>
                        <a:t>オレンジ・黄色）</a:t>
                      </a:r>
                      <a:endParaRPr kumimoji="1" lang="ja-JP" altLang="en-US" sz="1600" dirty="0">
                        <a:solidFill>
                          <a:srgbClr val="CC00CC"/>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solidFill>
                            <a:srgbClr val="CC00CC"/>
                          </a:solidFill>
                          <a:latin typeface="HGPｺﾞｼｯｸE" panose="020B0900000000000000" pitchFamily="50" charset="-128"/>
                          <a:ea typeface="HGPｺﾞｼｯｸE" panose="020B0900000000000000" pitchFamily="50" charset="-128"/>
                        </a:rPr>
                        <a:t>光反射材</a:t>
                      </a:r>
                      <a:endParaRPr kumimoji="1" lang="ja-JP" altLang="en-US" sz="2800" dirty="0">
                        <a:solidFill>
                          <a:srgbClr val="CC00CC"/>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solidFill>
                            <a:srgbClr val="CC00CC"/>
                          </a:solidFill>
                          <a:latin typeface="HGPｺﾞｼｯｸE" panose="020B0900000000000000" pitchFamily="50" charset="-128"/>
                          <a:ea typeface="HGPｺﾞｼｯｸE" panose="020B0900000000000000" pitchFamily="50" charset="-128"/>
                        </a:rPr>
                        <a:t>ホイッスル（笛）</a:t>
                      </a:r>
                      <a:endParaRPr kumimoji="1" lang="ja-JP" altLang="en-US" sz="2400" dirty="0">
                        <a:solidFill>
                          <a:srgbClr val="CC00CC"/>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0891">
                <a:tc>
                  <a:txBody>
                    <a:bodyPr/>
                    <a:lstStyle/>
                    <a:p>
                      <a:pPr algn="ctr"/>
                      <a:r>
                        <a:rPr kumimoji="1" lang="en-US" altLang="ja-JP" sz="3200" dirty="0" smtClean="0">
                          <a:latin typeface="HGPｺﾞｼｯｸE" panose="020B0900000000000000" pitchFamily="50" charset="-128"/>
                          <a:ea typeface="HGPｺﾞｼｯｸE" panose="020B0900000000000000" pitchFamily="50" charset="-128"/>
                        </a:rPr>
                        <a:t>TYPE</a:t>
                      </a:r>
                      <a:r>
                        <a:rPr kumimoji="1" lang="en-US" altLang="ja-JP" sz="3600" dirty="0" smtClean="0">
                          <a:latin typeface="HGPｺﾞｼｯｸE" panose="020B0900000000000000" pitchFamily="50" charset="-128"/>
                          <a:ea typeface="HGPｺﾞｼｯｸE" panose="020B0900000000000000" pitchFamily="50" charset="-128"/>
                        </a:rPr>
                        <a:t> 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2800" dirty="0" smtClean="0">
                          <a:latin typeface="HGPｺﾞｼｯｸE" panose="020B0900000000000000" pitchFamily="50" charset="-128"/>
                          <a:ea typeface="HGPｺﾞｼｯｸE" panose="020B0900000000000000" pitchFamily="50" charset="-128"/>
                        </a:rPr>
                        <a:t>７．５</a:t>
                      </a:r>
                      <a:r>
                        <a:rPr kumimoji="1" lang="en-US" altLang="ja-JP" sz="2800" dirty="0" smtClean="0">
                          <a:latin typeface="HGPｺﾞｼｯｸE" panose="020B0900000000000000" pitchFamily="50" charset="-128"/>
                          <a:ea typeface="HGPｺﾞｼｯｸE" panose="020B0900000000000000" pitchFamily="50" charset="-128"/>
                        </a:rPr>
                        <a:t>Kg</a:t>
                      </a:r>
                      <a:endParaRPr kumimoji="1" lang="ja-JP" altLang="en-US" sz="2800" dirty="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solidFill>
                            <a:schemeClr val="tx1"/>
                          </a:solidFill>
                          <a:latin typeface="HGPｺﾞｼｯｸE" panose="020B0900000000000000" pitchFamily="50" charset="-128"/>
                          <a:ea typeface="HGPｺﾞｼｯｸE" panose="020B0900000000000000" pitchFamily="50" charset="-128"/>
                        </a:rPr>
                        <a:t>◎</a:t>
                      </a:r>
                      <a:endParaRPr kumimoji="1" lang="en-US" altLang="ja-JP" sz="2800" dirty="0" smtClean="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solidFill>
                            <a:schemeClr val="tx1"/>
                          </a:solidFill>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solidFill>
                            <a:schemeClr val="tx1"/>
                          </a:solidFill>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0891">
                <a:tc>
                  <a:txBody>
                    <a:bodyPr/>
                    <a:lstStyle/>
                    <a:p>
                      <a:pPr algn="ctr"/>
                      <a:r>
                        <a:rPr kumimoji="1" lang="en-US" altLang="ja-JP" sz="3200" smtClean="0">
                          <a:latin typeface="HGPｺﾞｼｯｸE" panose="020B0900000000000000" pitchFamily="50" charset="-128"/>
                          <a:ea typeface="HGPｺﾞｼｯｸE" panose="020B0900000000000000" pitchFamily="50" charset="-128"/>
                        </a:rPr>
                        <a:t>TYPE </a:t>
                      </a:r>
                      <a:r>
                        <a:rPr kumimoji="1" lang="en-US" altLang="ja-JP" sz="3600" smtClean="0">
                          <a:latin typeface="HGPｺﾞｼｯｸE" panose="020B0900000000000000" pitchFamily="50" charset="-128"/>
                          <a:ea typeface="HGPｺﾞｼｯｸE" panose="020B0900000000000000" pitchFamily="50" charset="-128"/>
                        </a:rPr>
                        <a:t>D</a:t>
                      </a:r>
                      <a:endParaRPr kumimoji="1" lang="en-US" altLang="ja-JP" sz="3600" dirty="0" smtClean="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HGPｺﾞｼｯｸE" panose="020B0900000000000000" pitchFamily="50" charset="-128"/>
                          <a:ea typeface="HGPｺﾞｼｯｸE" panose="020B0900000000000000" pitchFamily="50" charset="-128"/>
                        </a:rPr>
                        <a:t>７．５</a:t>
                      </a:r>
                      <a:r>
                        <a:rPr kumimoji="1" lang="en-US" altLang="ja-JP" sz="2800" dirty="0" smtClean="0">
                          <a:latin typeface="HGPｺﾞｼｯｸE" panose="020B0900000000000000" pitchFamily="50" charset="-128"/>
                          <a:ea typeface="HGPｺﾞｼｯｸE" panose="020B0900000000000000" pitchFamily="50" charset="-128"/>
                        </a:rPr>
                        <a:t>Kg</a:t>
                      </a:r>
                      <a:endParaRPr kumimoji="1" lang="ja-JP" altLang="en-US" sz="2800" dirty="0" smtClean="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solidFill>
                            <a:schemeClr val="tx1"/>
                          </a:solidFill>
                          <a:latin typeface="HGPｺﾞｼｯｸE" panose="020B0900000000000000" pitchFamily="50" charset="-128"/>
                          <a:ea typeface="HGPｺﾞｼｯｸE" panose="020B0900000000000000" pitchFamily="50" charset="-128"/>
                        </a:rPr>
                        <a:t>△</a:t>
                      </a:r>
                      <a:endParaRPr kumimoji="1" lang="en-US" altLang="ja-JP" sz="2800" dirty="0" smtClean="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solidFill>
                            <a:schemeClr val="tx1"/>
                          </a:solidFill>
                          <a:latin typeface="HGPｺﾞｼｯｸE" panose="020B0900000000000000" pitchFamily="50" charset="-128"/>
                          <a:ea typeface="HGPｺﾞｼｯｸE" panose="020B0900000000000000" pitchFamily="50" charset="-128"/>
                        </a:rPr>
                        <a:t>◎</a:t>
                      </a:r>
                      <a:endParaRPr kumimoji="1" lang="ja-JP" altLang="en-US" sz="280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solidFill>
                            <a:schemeClr val="tx1"/>
                          </a:solidFill>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0891">
                <a:tc>
                  <a:txBody>
                    <a:bodyPr/>
                    <a:lstStyle/>
                    <a:p>
                      <a:pPr algn="ctr"/>
                      <a:r>
                        <a:rPr kumimoji="1" lang="en-US" altLang="ja-JP" sz="3200" smtClean="0">
                          <a:latin typeface="HGPｺﾞｼｯｸE" panose="020B0900000000000000" pitchFamily="50" charset="-128"/>
                          <a:ea typeface="HGPｺﾞｼｯｸE" panose="020B0900000000000000" pitchFamily="50" charset="-128"/>
                        </a:rPr>
                        <a:t>TYPE </a:t>
                      </a:r>
                      <a:r>
                        <a:rPr kumimoji="1" lang="en-US" altLang="ja-JP" sz="3600" smtClean="0">
                          <a:latin typeface="HGPｺﾞｼｯｸE" panose="020B0900000000000000" pitchFamily="50" charset="-128"/>
                          <a:ea typeface="HGPｺﾞｼｯｸE" panose="020B0900000000000000" pitchFamily="50" charset="-128"/>
                        </a:rPr>
                        <a:t>F</a:t>
                      </a:r>
                      <a:endParaRPr kumimoji="1" lang="en-US" altLang="ja-JP" sz="3600" dirty="0" smtClean="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HGPｺﾞｼｯｸE" panose="020B0900000000000000" pitchFamily="50" charset="-128"/>
                          <a:ea typeface="HGPｺﾞｼｯｸE" panose="020B0900000000000000" pitchFamily="50" charset="-128"/>
                        </a:rPr>
                        <a:t>７．５</a:t>
                      </a:r>
                      <a:r>
                        <a:rPr kumimoji="1" lang="en-US" altLang="ja-JP" sz="2800" dirty="0" smtClean="0">
                          <a:latin typeface="HGPｺﾞｼｯｸE" panose="020B0900000000000000" pitchFamily="50" charset="-128"/>
                          <a:ea typeface="HGPｺﾞｼｯｸE" panose="020B0900000000000000" pitchFamily="50" charset="-128"/>
                        </a:rPr>
                        <a:t>Kg</a:t>
                      </a:r>
                      <a:endParaRPr kumimoji="1" lang="ja-JP" altLang="en-US" sz="2800" dirty="0" smtClean="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latin typeface="HGPｺﾞｼｯｸE" panose="020B0900000000000000" pitchFamily="50" charset="-128"/>
                          <a:ea typeface="HGPｺﾞｼｯｸE" panose="020B0900000000000000" pitchFamily="50" charset="-128"/>
                        </a:rPr>
                        <a:t>〇</a:t>
                      </a:r>
                      <a:endParaRPr kumimoji="1" lang="ja-JP" altLang="en-US" sz="2800" dirty="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latin typeface="HGPｺﾞｼｯｸE" panose="020B0900000000000000" pitchFamily="50" charset="-128"/>
                          <a:ea typeface="HGPｺﾞｼｯｸE" panose="020B0900000000000000" pitchFamily="50" charset="-128"/>
                        </a:rPr>
                        <a:t>〇</a:t>
                      </a:r>
                      <a:endParaRPr kumimoji="1" lang="ja-JP" altLang="en-US" sz="2800" dirty="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759">
                <a:tc>
                  <a:txBody>
                    <a:bodyPr/>
                    <a:lstStyle/>
                    <a:p>
                      <a:pPr algn="ctr"/>
                      <a:r>
                        <a:rPr kumimoji="1" lang="en-US" altLang="ja-JP" sz="3200" dirty="0" smtClean="0">
                          <a:latin typeface="HGPｺﾞｼｯｸE" panose="020B0900000000000000" pitchFamily="50" charset="-128"/>
                          <a:ea typeface="HGPｺﾞｼｯｸE" panose="020B0900000000000000" pitchFamily="50" charset="-128"/>
                        </a:rPr>
                        <a:t>TYPE </a:t>
                      </a:r>
                      <a:r>
                        <a:rPr kumimoji="1" lang="en-US" altLang="ja-JP" sz="3600" dirty="0" smtClean="0">
                          <a:latin typeface="HGPｺﾞｼｯｸE" panose="020B0900000000000000" pitchFamily="50" charset="-128"/>
                          <a:ea typeface="HGPｺﾞｼｯｸE" panose="020B0900000000000000" pitchFamily="50" charset="-128"/>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2800" dirty="0" smtClean="0">
                          <a:latin typeface="HGPｺﾞｼｯｸE" panose="020B0900000000000000" pitchFamily="50" charset="-128"/>
                          <a:ea typeface="HGPｺﾞｼｯｸE" panose="020B0900000000000000" pitchFamily="50" charset="-128"/>
                        </a:rPr>
                        <a:t>５．８５</a:t>
                      </a:r>
                      <a:r>
                        <a:rPr kumimoji="1" lang="en-US" altLang="ja-JP" sz="2800" dirty="0" smtClean="0">
                          <a:latin typeface="HGPｺﾞｼｯｸE" panose="020B0900000000000000" pitchFamily="50" charset="-128"/>
                          <a:ea typeface="HGPｺﾞｼｯｸE" panose="020B0900000000000000" pitchFamily="50" charset="-128"/>
                        </a:rPr>
                        <a:t>Kg</a:t>
                      </a:r>
                      <a:endParaRPr kumimoji="1" lang="ja-JP" altLang="en-US" sz="2800" dirty="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latin typeface="HGPｺﾞｼｯｸE" panose="020B0900000000000000" pitchFamily="50" charset="-128"/>
                          <a:ea typeface="HGPｺﾞｼｯｸE" panose="020B0900000000000000" pitchFamily="50" charset="-128"/>
                        </a:rPr>
                        <a:t>△</a:t>
                      </a:r>
                      <a:endParaRPr kumimoji="1" lang="en-US" altLang="ja-JP" sz="2800" dirty="0" smtClean="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latin typeface="HGPｺﾞｼｯｸE" panose="020B0900000000000000" pitchFamily="50" charset="-128"/>
                          <a:ea typeface="HGPｺﾞｼｯｸE" panose="020B0900000000000000" pitchFamily="50" charset="-128"/>
                        </a:rPr>
                        <a:t>〇</a:t>
                      </a:r>
                      <a:endParaRPr kumimoji="1" lang="ja-JP" altLang="en-US" sz="2800" dirty="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smtClean="0">
                          <a:latin typeface="HGPｺﾞｼｯｸE" panose="020B0900000000000000" pitchFamily="50" charset="-128"/>
                          <a:ea typeface="HGPｺﾞｼｯｸE" panose="020B0900000000000000" pitchFamily="50" charset="-128"/>
                        </a:rPr>
                        <a:t>〇</a:t>
                      </a:r>
                      <a:endParaRPr kumimoji="1" lang="ja-JP" altLang="en-US" sz="2800" dirty="0">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5" name="直線コネクタ 4"/>
          <p:cNvCxnSpPr/>
          <p:nvPr/>
        </p:nvCxnSpPr>
        <p:spPr>
          <a:xfrm flipV="1">
            <a:off x="-2340768" y="3284984"/>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4402723" y="3244334"/>
            <a:ext cx="338554" cy="369332"/>
          </a:xfrm>
          <a:prstGeom prst="rect">
            <a:avLst/>
          </a:prstGeom>
        </p:spPr>
        <p:txBody>
          <a:bodyPr wrap="none">
            <a:spAutoFit/>
          </a:bodyPr>
          <a:lstStyle/>
          <a:p>
            <a:r>
              <a:rPr lang="ja-JP" altLang="en-US" dirty="0">
                <a:latin typeface="HGPｺﾞｼｯｸE" panose="020B0900000000000000" pitchFamily="50" charset="-128"/>
                <a:ea typeface="HGPｺﾞｼｯｸE" panose="020B0900000000000000" pitchFamily="50" charset="-128"/>
              </a:rPr>
              <a:t>　</a:t>
            </a:r>
            <a:endParaRPr lang="ja-JP" altLang="en-US" dirty="0"/>
          </a:p>
        </p:txBody>
      </p:sp>
      <p:sp>
        <p:nvSpPr>
          <p:cNvPr id="6" name="正方形/長方形 5"/>
          <p:cNvSpPr/>
          <p:nvPr/>
        </p:nvSpPr>
        <p:spPr>
          <a:xfrm>
            <a:off x="611560" y="5661248"/>
            <a:ext cx="8136904" cy="800219"/>
          </a:xfrm>
          <a:prstGeom prst="rect">
            <a:avLst/>
          </a:prstGeom>
        </p:spPr>
        <p:txBody>
          <a:bodyPr wrap="square">
            <a:spAutoFit/>
          </a:bodyPr>
          <a:lstStyle/>
          <a:p>
            <a:r>
              <a:rPr lang="ja-JP" altLang="en-US" sz="2800" dirty="0"/>
              <a:t>　</a:t>
            </a:r>
            <a:r>
              <a:rPr lang="en-US" altLang="ja-JP" dirty="0">
                <a:latin typeface="HGPｺﾞｼｯｸE" panose="020B0900000000000000" pitchFamily="50" charset="-128"/>
                <a:ea typeface="HGPｺﾞｼｯｸE" panose="020B0900000000000000" pitchFamily="50" charset="-128"/>
              </a:rPr>
              <a:t>※</a:t>
            </a:r>
            <a:r>
              <a:rPr lang="ja-JP" altLang="en-US" dirty="0">
                <a:latin typeface="HGPｺﾞｼｯｸE" panose="020B0900000000000000" pitchFamily="50" charset="-128"/>
                <a:ea typeface="HGPｺﾞｼｯｸE" panose="020B0900000000000000" pitchFamily="50" charset="-128"/>
              </a:rPr>
              <a:t>タイプ別に備える要件のうち◎は必須要件で、〇は</a:t>
            </a:r>
            <a:r>
              <a:rPr lang="ja-JP" altLang="en-US" dirty="0" smtClean="0">
                <a:latin typeface="HGPｺﾞｼｯｸE" panose="020B0900000000000000" pitchFamily="50" charset="-128"/>
                <a:ea typeface="HGPｺﾞｼｯｸE" panose="020B0900000000000000" pitchFamily="50" charset="-128"/>
              </a:rPr>
              <a:t>必須要件</a:t>
            </a:r>
            <a:r>
              <a:rPr lang="ja-JP" altLang="en-US" dirty="0">
                <a:latin typeface="HGPｺﾞｼｯｸE" panose="020B0900000000000000" pitchFamily="50" charset="-128"/>
                <a:ea typeface="HGPｺﾞｼｯｸE" panose="020B0900000000000000" pitchFamily="50" charset="-128"/>
              </a:rPr>
              <a:t>ではないが</a:t>
            </a:r>
            <a:r>
              <a:rPr lang="ja-JP" altLang="en-US" dirty="0" err="1">
                <a:latin typeface="HGPｺﾞｼｯｸE" panose="020B0900000000000000" pitchFamily="50" charset="-128"/>
                <a:ea typeface="HGPｺﾞｼｯｸE" panose="020B0900000000000000" pitchFamily="50" charset="-128"/>
              </a:rPr>
              <a:t>ほ</a:t>
            </a:r>
            <a:r>
              <a:rPr lang="ja-JP" altLang="en-US" dirty="0" smtClean="0">
                <a:latin typeface="HGPｺﾞｼｯｸE" panose="020B0900000000000000" pitchFamily="50" charset="-128"/>
                <a:ea typeface="HGPｺﾞｼｯｸE" panose="020B0900000000000000" pitchFamily="50" charset="-128"/>
              </a:rPr>
              <a:t>と</a:t>
            </a:r>
            <a:endParaRPr lang="en-US" altLang="ja-JP" dirty="0" smtClean="0">
              <a:latin typeface="HGPｺﾞｼｯｸE" panose="020B0900000000000000" pitchFamily="50" charset="-128"/>
              <a:ea typeface="HGPｺﾞｼｯｸE" panose="020B0900000000000000" pitchFamily="50" charset="-128"/>
            </a:endParaRPr>
          </a:p>
          <a:p>
            <a:r>
              <a:rPr lang="ja-JP" altLang="en-US" dirty="0" smtClean="0">
                <a:latin typeface="HGPｺﾞｼｯｸE" panose="020B0900000000000000" pitchFamily="50" charset="-128"/>
                <a:ea typeface="HGPｺﾞｼｯｸE" panose="020B0900000000000000" pitchFamily="50" charset="-128"/>
              </a:rPr>
              <a:t>　　　ん</a:t>
            </a:r>
            <a:r>
              <a:rPr lang="ja-JP" altLang="en-US" dirty="0">
                <a:latin typeface="HGPｺﾞｼｯｸE" panose="020B0900000000000000" pitchFamily="50" charset="-128"/>
                <a:ea typeface="HGPｺﾞｼｯｸE" panose="020B0900000000000000" pitchFamily="50" charset="-128"/>
              </a:rPr>
              <a:t>どの製品は機能を備えている</a:t>
            </a:r>
            <a:r>
              <a:rPr lang="ja-JP" altLang="en-US" dirty="0" smtClean="0">
                <a:latin typeface="HGPｺﾞｼｯｸE" panose="020B0900000000000000" pitchFamily="50" charset="-128"/>
                <a:ea typeface="HGPｺﾞｼｯｸE" panose="020B0900000000000000" pitchFamily="50" charset="-128"/>
              </a:rPr>
              <a:t>。△の色はオレンジ・黄色含め他の色も自由</a:t>
            </a:r>
            <a:r>
              <a:rPr lang="ja-JP" altLang="en-US" dirty="0">
                <a:latin typeface="HGPｺﾞｼｯｸE" panose="020B0900000000000000" pitchFamily="50" charset="-128"/>
                <a:ea typeface="HGPｺﾞｼｯｸE" panose="020B0900000000000000" pitchFamily="50" charset="-128"/>
              </a:rPr>
              <a:t>。</a:t>
            </a:r>
            <a:endParaRPr lang="ja-JP" altLang="en-US" dirty="0"/>
          </a:p>
        </p:txBody>
      </p:sp>
    </p:spTree>
    <p:extLst>
      <p:ext uri="{BB962C8B-B14F-4D97-AF65-F5344CB8AC3E}">
        <p14:creationId xmlns:p14="http://schemas.microsoft.com/office/powerpoint/2010/main" xmlns="" val="2718666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32656"/>
            <a:ext cx="8075240" cy="1138138"/>
          </a:xfrm>
        </p:spPr>
        <p:txBody>
          <a:bodyPr>
            <a:normAutofit fontScale="90000"/>
          </a:bodyPr>
          <a:lstStyle/>
          <a:p>
            <a:r>
              <a:rPr lang="ja-JP" altLang="ja-JP" dirty="0" smtClean="0">
                <a:latin typeface="HGPｺﾞｼｯｸE" panose="020B0900000000000000" pitchFamily="50" charset="-128"/>
                <a:ea typeface="HGPｺﾞｼｯｸE" panose="020B0900000000000000" pitchFamily="50" charset="-128"/>
              </a:rPr>
              <a:t>ライフジャケット</a:t>
            </a:r>
            <a:r>
              <a:rPr lang="ja-JP" altLang="en-US" dirty="0" smtClean="0">
                <a:latin typeface="HGPｺﾞｼｯｸE" panose="020B0900000000000000" pitchFamily="50" charset="-128"/>
                <a:ea typeface="HGPｺﾞｼｯｸE" panose="020B0900000000000000" pitchFamily="50" charset="-128"/>
              </a:rPr>
              <a:t>を常時着用</a:t>
            </a:r>
            <a:r>
              <a:rPr lang="en-US" altLang="ja-JP" dirty="0" smtClean="0">
                <a:latin typeface="HGPｺﾞｼｯｸE" panose="020B0900000000000000" pitchFamily="50" charset="-128"/>
                <a:ea typeface="HGPｺﾞｼｯｸE" panose="020B0900000000000000" pitchFamily="50" charset="-128"/>
              </a:rPr>
              <a:t/>
            </a:r>
            <a:br>
              <a:rPr lang="en-US" altLang="ja-JP" dirty="0" smtClean="0">
                <a:latin typeface="HGPｺﾞｼｯｸE" panose="020B0900000000000000" pitchFamily="50" charset="-128"/>
                <a:ea typeface="HGPｺﾞｼｯｸE" panose="020B0900000000000000" pitchFamily="50" charset="-128"/>
              </a:rPr>
            </a:br>
            <a:r>
              <a:rPr lang="ja-JP" altLang="en-US" dirty="0" smtClean="0">
                <a:latin typeface="HGPｺﾞｼｯｸE" panose="020B0900000000000000" pitchFamily="50" charset="-128"/>
                <a:ea typeface="HGPｺﾞｼｯｸE" panose="020B0900000000000000" pitchFamily="50" charset="-128"/>
              </a:rPr>
              <a:t>するために・・・</a:t>
            </a:r>
            <a:endParaRPr kumimoji="1" lang="ja-JP" altLang="en-US" dirty="0">
              <a:latin typeface="HGPｺﾞｼｯｸE" panose="020B0900000000000000" pitchFamily="50" charset="-128"/>
              <a:ea typeface="HGPｺﾞｼｯｸE" panose="020B0900000000000000" pitchFamily="50" charset="-128"/>
            </a:endParaRPr>
          </a:p>
        </p:txBody>
      </p:sp>
      <p:sp>
        <p:nvSpPr>
          <p:cNvPr id="4" name="コンテンツ プレースホルダー 3"/>
          <p:cNvSpPr>
            <a:spLocks noGrp="1"/>
          </p:cNvSpPr>
          <p:nvPr>
            <p:ph sz="half" idx="2"/>
          </p:nvPr>
        </p:nvSpPr>
        <p:spPr>
          <a:xfrm>
            <a:off x="395536" y="3573016"/>
            <a:ext cx="8136904" cy="2592288"/>
          </a:xfrm>
          <a:ln w="38100">
            <a:solidFill>
              <a:srgbClr val="0070C0"/>
            </a:solidFill>
          </a:ln>
        </p:spPr>
        <p:txBody>
          <a:bodyPr>
            <a:normAutofit fontScale="92500" lnSpcReduction="10000"/>
          </a:bodyPr>
          <a:lstStyle/>
          <a:p>
            <a:pPr marL="0" indent="0">
              <a:buNone/>
            </a:pPr>
            <a:r>
              <a:rPr lang="ja-JP" altLang="en-US" sz="3200" dirty="0" smtClean="0">
                <a:latin typeface="HGPｺﾞｼｯｸE" panose="020B0900000000000000" pitchFamily="50" charset="-128"/>
                <a:ea typeface="HGPｺﾞｼｯｸE" panose="020B0900000000000000" pitchFamily="50" charset="-128"/>
              </a:rPr>
              <a:t>①　</a:t>
            </a:r>
            <a:r>
              <a:rPr lang="ja-JP" altLang="ja-JP" sz="3200" dirty="0" smtClean="0">
                <a:latin typeface="HGPｺﾞｼｯｸE" panose="020B0900000000000000" pitchFamily="50" charset="-128"/>
                <a:ea typeface="HGPｺﾞｼｯｸE" panose="020B0900000000000000" pitchFamily="50" charset="-128"/>
              </a:rPr>
              <a:t>表面</a:t>
            </a:r>
            <a:r>
              <a:rPr lang="ja-JP" altLang="ja-JP" sz="3200" dirty="0">
                <a:latin typeface="HGPｺﾞｼｯｸE" panose="020B0900000000000000" pitchFamily="50" charset="-128"/>
                <a:ea typeface="HGPｺﾞｼｯｸE" panose="020B0900000000000000" pitchFamily="50" charset="-128"/>
              </a:rPr>
              <a:t>に凹凸が無く、</a:t>
            </a:r>
            <a:r>
              <a:rPr lang="ja-JP" altLang="ja-JP" sz="3200" dirty="0">
                <a:solidFill>
                  <a:srgbClr val="CC00CC"/>
                </a:solidFill>
                <a:latin typeface="HGPｺﾞｼｯｸE" panose="020B0900000000000000" pitchFamily="50" charset="-128"/>
                <a:ea typeface="HGPｺﾞｼｯｸE" panose="020B0900000000000000" pitchFamily="50" charset="-128"/>
              </a:rPr>
              <a:t>引っ掛かりにくい</a:t>
            </a:r>
            <a:r>
              <a:rPr lang="ja-JP" altLang="ja-JP" sz="3200" dirty="0" smtClean="0">
                <a:solidFill>
                  <a:srgbClr val="CC00CC"/>
                </a:solidFill>
                <a:latin typeface="HGPｺﾞｼｯｸE" panose="020B0900000000000000" pitchFamily="50" charset="-128"/>
                <a:ea typeface="HGPｺﾞｼｯｸE" panose="020B0900000000000000" pitchFamily="50" charset="-128"/>
              </a:rPr>
              <a:t>固型式や、</a:t>
            </a:r>
            <a:endParaRPr lang="en-US" altLang="ja-JP" sz="3200" dirty="0" smtClean="0">
              <a:solidFill>
                <a:srgbClr val="CC00CC"/>
              </a:solidFill>
              <a:latin typeface="HGPｺﾞｼｯｸE" panose="020B0900000000000000" pitchFamily="50" charset="-128"/>
              <a:ea typeface="HGPｺﾞｼｯｸE" panose="020B0900000000000000" pitchFamily="50" charset="-128"/>
            </a:endParaRPr>
          </a:p>
          <a:p>
            <a:pPr marL="0" indent="0">
              <a:buNone/>
            </a:pPr>
            <a:r>
              <a:rPr lang="ja-JP" altLang="en-US" sz="3200" dirty="0">
                <a:solidFill>
                  <a:srgbClr val="CC00CC"/>
                </a:solidFill>
                <a:latin typeface="HGPｺﾞｼｯｸE" panose="020B0900000000000000" pitchFamily="50" charset="-128"/>
                <a:ea typeface="HGPｺﾞｼｯｸE" panose="020B0900000000000000" pitchFamily="50" charset="-128"/>
              </a:rPr>
              <a:t>　</a:t>
            </a:r>
            <a:r>
              <a:rPr lang="ja-JP" altLang="en-US" sz="3200" dirty="0" smtClean="0">
                <a:solidFill>
                  <a:srgbClr val="CC00CC"/>
                </a:solidFill>
                <a:latin typeface="HGPｺﾞｼｯｸE" panose="020B0900000000000000" pitchFamily="50" charset="-128"/>
                <a:ea typeface="HGPｺﾞｼｯｸE" panose="020B0900000000000000" pitchFamily="50" charset="-128"/>
              </a:rPr>
              <a:t>　</a:t>
            </a:r>
            <a:r>
              <a:rPr lang="ja-JP" altLang="ja-JP" sz="3200" dirty="0" smtClean="0">
                <a:solidFill>
                  <a:srgbClr val="CC00CC"/>
                </a:solidFill>
                <a:latin typeface="HGPｺﾞｼｯｸE" panose="020B0900000000000000" pitchFamily="50" charset="-128"/>
                <a:ea typeface="HGPｺﾞｼｯｸE" panose="020B0900000000000000" pitchFamily="50" charset="-128"/>
              </a:rPr>
              <a:t>空気</a:t>
            </a:r>
            <a:r>
              <a:rPr lang="ja-JP" altLang="ja-JP" sz="3200" dirty="0">
                <a:solidFill>
                  <a:srgbClr val="CC00CC"/>
                </a:solidFill>
                <a:latin typeface="HGPｺﾞｼｯｸE" panose="020B0900000000000000" pitchFamily="50" charset="-128"/>
                <a:ea typeface="HGPｺﾞｼｯｸE" panose="020B0900000000000000" pitchFamily="50" charset="-128"/>
              </a:rPr>
              <a:t>封入式</a:t>
            </a:r>
            <a:r>
              <a:rPr lang="ja-JP" altLang="ja-JP" sz="3200" dirty="0" smtClean="0">
                <a:latin typeface="HGPｺﾞｼｯｸE" panose="020B0900000000000000" pitchFamily="50" charset="-128"/>
                <a:ea typeface="HGPｺﾞｼｯｸE" panose="020B0900000000000000" pitchFamily="50" charset="-128"/>
              </a:rPr>
              <a:t>の</a:t>
            </a:r>
            <a:r>
              <a:rPr lang="ja-JP" altLang="en-US" sz="3200" dirty="0">
                <a:latin typeface="HGPｺﾞｼｯｸE" panose="020B0900000000000000" pitchFamily="50" charset="-128"/>
                <a:ea typeface="HGPｺﾞｼｯｸE" panose="020B0900000000000000" pitchFamily="50" charset="-128"/>
              </a:rPr>
              <a:t>ライフジャケット</a:t>
            </a:r>
            <a:r>
              <a:rPr lang="ja-JP" altLang="ja-JP" sz="3200" dirty="0" smtClean="0">
                <a:latin typeface="HGPｺﾞｼｯｸE" panose="020B0900000000000000" pitchFamily="50" charset="-128"/>
                <a:ea typeface="HGPｺﾞｼｯｸE" panose="020B0900000000000000" pitchFamily="50" charset="-128"/>
              </a:rPr>
              <a:t>を</a:t>
            </a:r>
            <a:r>
              <a:rPr lang="ja-JP" altLang="ja-JP" sz="3200" dirty="0">
                <a:latin typeface="HGPｺﾞｼｯｸE" panose="020B0900000000000000" pitchFamily="50" charset="-128"/>
                <a:ea typeface="HGPｺﾞｼｯｸE" panose="020B0900000000000000" pitchFamily="50" charset="-128"/>
              </a:rPr>
              <a:t>着用する。</a:t>
            </a:r>
          </a:p>
          <a:p>
            <a:pPr marL="0" indent="0">
              <a:buNone/>
            </a:pPr>
            <a:r>
              <a:rPr lang="ja-JP" altLang="en-US" sz="3200" dirty="0" smtClean="0">
                <a:latin typeface="HGPｺﾞｼｯｸE" panose="020B0900000000000000" pitchFamily="50" charset="-128"/>
                <a:ea typeface="HGPｺﾞｼｯｸE" panose="020B0900000000000000" pitchFamily="50" charset="-128"/>
              </a:rPr>
              <a:t>②　</a:t>
            </a:r>
            <a:r>
              <a:rPr lang="ja-JP" altLang="ja-JP" sz="3200" dirty="0" smtClean="0">
                <a:latin typeface="HGPｺﾞｼｯｸE" panose="020B0900000000000000" pitchFamily="50" charset="-128"/>
                <a:ea typeface="HGPｺﾞｼｯｸE" panose="020B0900000000000000" pitchFamily="50" charset="-128"/>
              </a:rPr>
              <a:t>合羽</a:t>
            </a:r>
            <a:r>
              <a:rPr lang="ja-JP" altLang="en-US" sz="3200" dirty="0" smtClean="0">
                <a:latin typeface="HGPｺﾞｼｯｸE" panose="020B0900000000000000" pitchFamily="50" charset="-128"/>
                <a:ea typeface="HGPｺﾞｼｯｸE" panose="020B0900000000000000" pitchFamily="50" charset="-128"/>
              </a:rPr>
              <a:t>等</a:t>
            </a:r>
            <a:r>
              <a:rPr lang="ja-JP" altLang="en-US" sz="3200" dirty="0" smtClean="0">
                <a:solidFill>
                  <a:srgbClr val="CC00CC"/>
                </a:solidFill>
                <a:latin typeface="HGPｺﾞｼｯｸE" panose="020B0900000000000000" pitchFamily="50" charset="-128"/>
                <a:ea typeface="HGPｺﾞｼｯｸE" panose="020B0900000000000000" pitchFamily="50" charset="-128"/>
              </a:rPr>
              <a:t>上着</a:t>
            </a:r>
            <a:r>
              <a:rPr lang="ja-JP" altLang="ja-JP" sz="3200" dirty="0" smtClean="0">
                <a:solidFill>
                  <a:srgbClr val="CC00CC"/>
                </a:solidFill>
                <a:latin typeface="HGPｺﾞｼｯｸE" panose="020B0900000000000000" pitchFamily="50" charset="-128"/>
                <a:ea typeface="HGPｺﾞｼｯｸE" panose="020B0900000000000000" pitchFamily="50" charset="-128"/>
              </a:rPr>
              <a:t>の</a:t>
            </a:r>
            <a:r>
              <a:rPr lang="ja-JP" altLang="ja-JP" sz="3200" dirty="0">
                <a:solidFill>
                  <a:srgbClr val="CC00CC"/>
                </a:solidFill>
                <a:latin typeface="HGPｺﾞｼｯｸE" panose="020B0900000000000000" pitchFamily="50" charset="-128"/>
                <a:ea typeface="HGPｺﾞｼｯｸE" panose="020B0900000000000000" pitchFamily="50" charset="-128"/>
              </a:rPr>
              <a:t>中</a:t>
            </a:r>
            <a:r>
              <a:rPr lang="ja-JP" altLang="ja-JP" sz="3200" dirty="0" smtClean="0">
                <a:solidFill>
                  <a:srgbClr val="CC00CC"/>
                </a:solidFill>
                <a:latin typeface="HGPｺﾞｼｯｸE" panose="020B0900000000000000" pitchFamily="50" charset="-128"/>
                <a:ea typeface="HGPｺﾞｼｯｸE" panose="020B0900000000000000" pitchFamily="50" charset="-128"/>
              </a:rPr>
              <a:t>に</a:t>
            </a:r>
            <a:r>
              <a:rPr lang="ja-JP" altLang="en-US" sz="3200" dirty="0">
                <a:solidFill>
                  <a:srgbClr val="CC00CC"/>
                </a:solidFill>
                <a:latin typeface="HGPｺﾞｼｯｸE" panose="020B0900000000000000" pitchFamily="50" charset="-128"/>
                <a:ea typeface="HGPｺﾞｼｯｸE" panose="020B0900000000000000" pitchFamily="50" charset="-128"/>
              </a:rPr>
              <a:t>ライフジャケット</a:t>
            </a:r>
            <a:r>
              <a:rPr lang="ja-JP" altLang="ja-JP" sz="3200" dirty="0" smtClean="0">
                <a:solidFill>
                  <a:srgbClr val="CC00CC"/>
                </a:solidFill>
                <a:latin typeface="HGPｺﾞｼｯｸE" panose="020B0900000000000000" pitchFamily="50" charset="-128"/>
                <a:ea typeface="HGPｺﾞｼｯｸE" panose="020B0900000000000000" pitchFamily="50" charset="-128"/>
              </a:rPr>
              <a:t>を着用</a:t>
            </a:r>
            <a:r>
              <a:rPr lang="ja-JP" altLang="en-US" sz="3200" dirty="0" smtClean="0">
                <a:latin typeface="HGPｺﾞｼｯｸE" panose="020B0900000000000000" pitchFamily="50" charset="-128"/>
                <a:ea typeface="HGPｺﾞｼｯｸE" panose="020B0900000000000000" pitchFamily="50" charset="-128"/>
              </a:rPr>
              <a:t>する</a:t>
            </a:r>
            <a:endParaRPr lang="en-US" altLang="ja-JP" sz="3200" dirty="0" smtClean="0">
              <a:latin typeface="HGPｺﾞｼｯｸE" panose="020B0900000000000000" pitchFamily="50" charset="-128"/>
              <a:ea typeface="HGPｺﾞｼｯｸE" panose="020B0900000000000000" pitchFamily="50" charset="-128"/>
            </a:endParaRPr>
          </a:p>
          <a:p>
            <a:pPr marL="0" indent="0">
              <a:buNone/>
            </a:pPr>
            <a:r>
              <a:rPr lang="ja-JP" altLang="en-US" sz="3200" dirty="0">
                <a:latin typeface="HGPｺﾞｼｯｸE" panose="020B0900000000000000" pitchFamily="50" charset="-128"/>
                <a:ea typeface="HGPｺﾞｼｯｸE" panose="020B0900000000000000" pitchFamily="50" charset="-128"/>
              </a:rPr>
              <a:t>　</a:t>
            </a:r>
            <a:r>
              <a:rPr lang="ja-JP" altLang="en-US" sz="3200" dirty="0" smtClean="0">
                <a:latin typeface="HGPｺﾞｼｯｸE" panose="020B0900000000000000" pitchFamily="50" charset="-128"/>
                <a:ea typeface="HGPｺﾞｼｯｸE" panose="020B0900000000000000" pitchFamily="50" charset="-128"/>
              </a:rPr>
              <a:t>　こと</a:t>
            </a:r>
            <a:r>
              <a:rPr lang="ja-JP" altLang="en-US" sz="3200" dirty="0">
                <a:latin typeface="HGPｺﾞｼｯｸE" panose="020B0900000000000000" pitchFamily="50" charset="-128"/>
                <a:ea typeface="HGPｺﾞｼｯｸE" panose="020B0900000000000000" pitchFamily="50" charset="-128"/>
              </a:rPr>
              <a:t>により</a:t>
            </a:r>
            <a:r>
              <a:rPr lang="ja-JP" altLang="en-US" sz="3200" dirty="0" smtClean="0">
                <a:latin typeface="HGPｺﾞｼｯｸE" panose="020B0900000000000000" pitchFamily="50" charset="-128"/>
                <a:ea typeface="HGPｺﾞｼｯｸE" panose="020B0900000000000000" pitchFamily="50" charset="-128"/>
              </a:rPr>
              <a:t>、着衣の</a:t>
            </a:r>
            <a:r>
              <a:rPr lang="ja-JP" altLang="ja-JP" sz="3200" dirty="0" smtClean="0">
                <a:latin typeface="HGPｺﾞｼｯｸE" panose="020B0900000000000000" pitchFamily="50" charset="-128"/>
                <a:ea typeface="HGPｺﾞｼｯｸE" panose="020B0900000000000000" pitchFamily="50" charset="-128"/>
              </a:rPr>
              <a:t>表面の凹凸</a:t>
            </a:r>
            <a:r>
              <a:rPr lang="ja-JP" altLang="ja-JP" sz="3200" dirty="0">
                <a:latin typeface="HGPｺﾞｼｯｸE" panose="020B0900000000000000" pitchFamily="50" charset="-128"/>
                <a:ea typeface="HGPｺﾞｼｯｸE" panose="020B0900000000000000" pitchFamily="50" charset="-128"/>
              </a:rPr>
              <a:t>を</a:t>
            </a:r>
            <a:r>
              <a:rPr lang="ja-JP" altLang="ja-JP" sz="3200" dirty="0" smtClean="0">
                <a:latin typeface="HGPｺﾞｼｯｸE" panose="020B0900000000000000" pitchFamily="50" charset="-128"/>
                <a:ea typeface="HGPｺﾞｼｯｸE" panose="020B0900000000000000" pitchFamily="50" charset="-128"/>
              </a:rPr>
              <a:t>なく</a:t>
            </a:r>
            <a:r>
              <a:rPr lang="ja-JP" altLang="en-US" sz="3200" dirty="0" smtClean="0">
                <a:latin typeface="HGPｺﾞｼｯｸE" panose="020B0900000000000000" pitchFamily="50" charset="-128"/>
                <a:ea typeface="HGPｺﾞｼｯｸE" panose="020B0900000000000000" pitchFamily="50" charset="-128"/>
              </a:rPr>
              <a:t>し、</a:t>
            </a:r>
            <a:r>
              <a:rPr lang="ja-JP" altLang="ja-JP" sz="3200" dirty="0" err="1" smtClean="0">
                <a:latin typeface="HGPｺﾞｼｯｸE" panose="020B0900000000000000" pitchFamily="50" charset="-128"/>
                <a:ea typeface="HGPｺﾞｼｯｸE" panose="020B0900000000000000" pitchFamily="50" charset="-128"/>
              </a:rPr>
              <a:t>引っ</a:t>
            </a:r>
            <a:r>
              <a:rPr lang="ja-JP" altLang="ja-JP" sz="3200" dirty="0" smtClean="0">
                <a:latin typeface="HGPｺﾞｼｯｸE" panose="020B0900000000000000" pitchFamily="50" charset="-128"/>
                <a:ea typeface="HGPｺﾞｼｯｸE" panose="020B0900000000000000" pitchFamily="50" charset="-128"/>
              </a:rPr>
              <a:t>掛</a:t>
            </a:r>
            <a:endParaRPr lang="en-US" altLang="ja-JP" sz="3200" dirty="0" smtClean="0">
              <a:latin typeface="HGPｺﾞｼｯｸE" panose="020B0900000000000000" pitchFamily="50" charset="-128"/>
              <a:ea typeface="HGPｺﾞｼｯｸE" panose="020B0900000000000000" pitchFamily="50" charset="-128"/>
            </a:endParaRPr>
          </a:p>
          <a:p>
            <a:pPr marL="0" indent="0">
              <a:buNone/>
            </a:pPr>
            <a:r>
              <a:rPr lang="ja-JP" altLang="en-US" sz="3200" dirty="0">
                <a:latin typeface="HGPｺﾞｼｯｸE" panose="020B0900000000000000" pitchFamily="50" charset="-128"/>
                <a:ea typeface="HGPｺﾞｼｯｸE" panose="020B0900000000000000" pitchFamily="50" charset="-128"/>
              </a:rPr>
              <a:t>　</a:t>
            </a:r>
            <a:r>
              <a:rPr lang="ja-JP" altLang="en-US" sz="3200" dirty="0" smtClean="0">
                <a:latin typeface="HGPｺﾞｼｯｸE" panose="020B0900000000000000" pitchFamily="50" charset="-128"/>
                <a:ea typeface="HGPｺﾞｼｯｸE" panose="020B0900000000000000" pitchFamily="50" charset="-128"/>
              </a:rPr>
              <a:t>　</a:t>
            </a:r>
            <a:r>
              <a:rPr lang="ja-JP" altLang="ja-JP" sz="3200" dirty="0" smtClean="0">
                <a:latin typeface="HGPｺﾞｼｯｸE" panose="020B0900000000000000" pitchFamily="50" charset="-128"/>
                <a:ea typeface="HGPｺﾞｼｯｸE" panose="020B0900000000000000" pitchFamily="50" charset="-128"/>
              </a:rPr>
              <a:t>かりにく</a:t>
            </a:r>
            <a:r>
              <a:rPr lang="ja-JP" altLang="en-US" sz="3200" dirty="0" smtClean="0">
                <a:latin typeface="HGPｺﾞｼｯｸE" panose="020B0900000000000000" pitchFamily="50" charset="-128"/>
                <a:ea typeface="HGPｺﾞｼｯｸE" panose="020B0900000000000000" pitchFamily="50" charset="-128"/>
              </a:rPr>
              <a:t>くする</a:t>
            </a:r>
            <a:r>
              <a:rPr lang="ja-JP" altLang="ja-JP" sz="3200" dirty="0" smtClean="0">
                <a:latin typeface="HGPｺﾞｼｯｸE" panose="020B0900000000000000" pitchFamily="50" charset="-128"/>
                <a:ea typeface="HGPｺﾞｼｯｸE" panose="020B0900000000000000" pitchFamily="50" charset="-128"/>
              </a:rPr>
              <a:t>。</a:t>
            </a:r>
            <a:endParaRPr lang="ja-JP" altLang="ja-JP" sz="3200" dirty="0">
              <a:latin typeface="HGPｺﾞｼｯｸE" panose="020B0900000000000000" pitchFamily="50" charset="-128"/>
              <a:ea typeface="HGPｺﾞｼｯｸE" panose="020B0900000000000000" pitchFamily="50" charset="-128"/>
            </a:endParaRPr>
          </a:p>
        </p:txBody>
      </p:sp>
      <p:sp>
        <p:nvSpPr>
          <p:cNvPr id="9" name="コンテンツ プレースホルダー 8"/>
          <p:cNvSpPr>
            <a:spLocks noGrp="1"/>
          </p:cNvSpPr>
          <p:nvPr>
            <p:ph sz="half" idx="1"/>
          </p:nvPr>
        </p:nvSpPr>
        <p:spPr>
          <a:xfrm>
            <a:off x="467544" y="1844824"/>
            <a:ext cx="8064896" cy="1108719"/>
          </a:xfrm>
          <a:ln w="38100">
            <a:solidFill>
              <a:srgbClr val="FF0000"/>
            </a:solidFill>
          </a:ln>
        </p:spPr>
        <p:txBody>
          <a:bodyPr/>
          <a:lstStyle/>
          <a:p>
            <a:pPr marL="0" lvl="0" indent="0">
              <a:buNone/>
            </a:pPr>
            <a:r>
              <a:rPr lang="ja-JP" altLang="en-US" kern="100" dirty="0" smtClean="0">
                <a:latin typeface="HGPｺﾞｼｯｸE" panose="020B0900000000000000" pitchFamily="50" charset="-128"/>
                <a:ea typeface="HGPｺﾞｼｯｸE" panose="020B0900000000000000" pitchFamily="50" charset="-128"/>
                <a:cs typeface="Times New Roman"/>
              </a:rPr>
              <a:t>　</a:t>
            </a:r>
            <a:r>
              <a:rPr lang="ja-JP" altLang="ja-JP" kern="100" dirty="0" smtClean="0">
                <a:latin typeface="HGPｺﾞｼｯｸE" panose="020B0900000000000000" pitchFamily="50" charset="-128"/>
                <a:ea typeface="HGPｺﾞｼｯｸE" panose="020B0900000000000000" pitchFamily="50" charset="-128"/>
                <a:cs typeface="Times New Roman"/>
              </a:rPr>
              <a:t>着用</a:t>
            </a:r>
            <a:r>
              <a:rPr lang="ja-JP" altLang="ja-JP" kern="100" dirty="0">
                <a:latin typeface="HGPｺﾞｼｯｸE" panose="020B0900000000000000" pitchFamily="50" charset="-128"/>
                <a:ea typeface="HGPｺﾞｼｯｸE" panose="020B0900000000000000" pitchFamily="50" charset="-128"/>
                <a:cs typeface="Times New Roman"/>
              </a:rPr>
              <a:t>している</a:t>
            </a:r>
            <a:r>
              <a:rPr lang="ja-JP" altLang="en-US" kern="100" dirty="0">
                <a:latin typeface="HGPｺﾞｼｯｸE" panose="020B0900000000000000" pitchFamily="50" charset="-128"/>
                <a:ea typeface="HGPｺﾞｼｯｸE" panose="020B0900000000000000" pitchFamily="50" charset="-128"/>
                <a:cs typeface="Times New Roman"/>
              </a:rPr>
              <a:t>ライフジャケット</a:t>
            </a:r>
            <a:r>
              <a:rPr lang="ja-JP" altLang="ja-JP" kern="100" dirty="0">
                <a:latin typeface="HGPｺﾞｼｯｸE" panose="020B0900000000000000" pitchFamily="50" charset="-128"/>
                <a:ea typeface="HGPｺﾞｼｯｸE" panose="020B0900000000000000" pitchFamily="50" charset="-128"/>
                <a:cs typeface="Times New Roman"/>
              </a:rPr>
              <a:t>が</a:t>
            </a:r>
            <a:r>
              <a:rPr lang="ja-JP" altLang="en-US" kern="100" dirty="0">
                <a:latin typeface="HGPｺﾞｼｯｸE" panose="020B0900000000000000" pitchFamily="50" charset="-128"/>
                <a:ea typeface="HGPｺﾞｼｯｸE" panose="020B0900000000000000" pitchFamily="50" charset="-128"/>
                <a:cs typeface="Times New Roman"/>
              </a:rPr>
              <a:t>、</a:t>
            </a:r>
            <a:r>
              <a:rPr lang="ja-JP" altLang="ja-JP" kern="100" dirty="0">
                <a:latin typeface="HGPｺﾞｼｯｸE" panose="020B0900000000000000" pitchFamily="50" charset="-128"/>
                <a:ea typeface="HGPｺﾞｼｯｸE" panose="020B0900000000000000" pitchFamily="50" charset="-128"/>
                <a:cs typeface="Times New Roman"/>
              </a:rPr>
              <a:t>機械に巻き込まれる可能性があるので怖い</a:t>
            </a:r>
          </a:p>
        </p:txBody>
      </p:sp>
    </p:spTree>
    <p:extLst>
      <p:ext uri="{BB962C8B-B14F-4D97-AF65-F5344CB8AC3E}">
        <p14:creationId xmlns:p14="http://schemas.microsoft.com/office/powerpoint/2010/main" xmlns="" val="1388199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4" y="260648"/>
            <a:ext cx="6408712" cy="1143000"/>
          </a:xfrm>
        </p:spPr>
        <p:txBody>
          <a:bodyPr>
            <a:normAutofit/>
          </a:bodyPr>
          <a:lstStyle/>
          <a:p>
            <a:r>
              <a:rPr kumimoji="1" lang="ja-JP" altLang="en-US" sz="3600" dirty="0" smtClean="0"/>
              <a:t>機械に巻き込まれる恐れ・・・</a:t>
            </a:r>
            <a:endParaRPr kumimoji="1" lang="ja-JP" altLang="en-US" sz="3600" dirty="0"/>
          </a:p>
        </p:txBody>
      </p:sp>
      <p:pic>
        <p:nvPicPr>
          <p:cNvPr id="5" name="コンテンツ プレースホルダー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971600" y="1700808"/>
            <a:ext cx="7139136" cy="4536504"/>
          </a:xfrm>
        </p:spPr>
      </p:pic>
    </p:spTree>
    <p:extLst>
      <p:ext uri="{BB962C8B-B14F-4D97-AF65-F5344CB8AC3E}">
        <p14:creationId xmlns:p14="http://schemas.microsoft.com/office/powerpoint/2010/main" xmlns="" val="3436029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600" y="332656"/>
            <a:ext cx="7772400" cy="1830065"/>
          </a:xfrm>
        </p:spPr>
        <p:txBody>
          <a:bodyPr>
            <a:noAutofit/>
          </a:bodyPr>
          <a:lstStyle/>
          <a:p>
            <a:pPr lvl="0" algn="l"/>
            <a:r>
              <a:rPr lang="ja-JP" altLang="en-US" sz="3600" kern="100" dirty="0" smtClean="0">
                <a:latin typeface="HGPｺﾞｼｯｸE" panose="020B0900000000000000" pitchFamily="50" charset="-128"/>
                <a:ea typeface="HGPｺﾞｼｯｸE" panose="020B0900000000000000" pitchFamily="50" charset="-128"/>
                <a:cs typeface="Times New Roman"/>
              </a:rPr>
              <a:t>　船上で作業</a:t>
            </a:r>
            <a:r>
              <a:rPr lang="ja-JP" altLang="en-US" sz="3600" kern="100" dirty="0">
                <a:latin typeface="HGPｺﾞｼｯｸE" panose="020B0900000000000000" pitchFamily="50" charset="-128"/>
                <a:ea typeface="HGPｺﾞｼｯｸE" panose="020B0900000000000000" pitchFamily="50" charset="-128"/>
                <a:cs typeface="Times New Roman"/>
              </a:rPr>
              <a:t>ごと</a:t>
            </a:r>
            <a:r>
              <a:rPr lang="ja-JP" altLang="en-US" sz="3600" kern="100" dirty="0" smtClean="0">
                <a:latin typeface="HGPｺﾞｼｯｸE" panose="020B0900000000000000" pitchFamily="50" charset="-128"/>
                <a:ea typeface="HGPｺﾞｼｯｸE" panose="020B0900000000000000" pitchFamily="50" charset="-128"/>
                <a:cs typeface="Times New Roman"/>
              </a:rPr>
              <a:t>にライフジャケットの</a:t>
            </a:r>
            <a:r>
              <a:rPr lang="en-US" altLang="ja-JP" sz="3600" kern="100" dirty="0" smtClean="0">
                <a:latin typeface="HGPｺﾞｼｯｸE" panose="020B0900000000000000" pitchFamily="50" charset="-128"/>
                <a:ea typeface="HGPｺﾞｼｯｸE" panose="020B0900000000000000" pitchFamily="50" charset="-128"/>
                <a:cs typeface="Times New Roman"/>
              </a:rPr>
              <a:t/>
            </a:r>
            <a:br>
              <a:rPr lang="en-US" altLang="ja-JP" sz="3600" kern="100" dirty="0" smtClean="0">
                <a:latin typeface="HGPｺﾞｼｯｸE" panose="020B0900000000000000" pitchFamily="50" charset="-128"/>
                <a:ea typeface="HGPｺﾞｼｯｸE" panose="020B0900000000000000" pitchFamily="50" charset="-128"/>
                <a:cs typeface="Times New Roman"/>
              </a:rPr>
            </a:br>
            <a:r>
              <a:rPr lang="ja-JP" altLang="ja-JP" sz="3600" kern="100" dirty="0" smtClean="0">
                <a:latin typeface="HGPｺﾞｼｯｸE" panose="020B0900000000000000" pitchFamily="50" charset="-128"/>
                <a:ea typeface="HGPｺﾞｼｯｸE" panose="020B0900000000000000" pitchFamily="50" charset="-128"/>
                <a:cs typeface="Times New Roman"/>
              </a:rPr>
              <a:t>着脱が必要</a:t>
            </a:r>
            <a:r>
              <a:rPr lang="ja-JP" altLang="ja-JP" sz="3600" kern="100" dirty="0">
                <a:latin typeface="HGPｺﾞｼｯｸE" panose="020B0900000000000000" pitchFamily="50" charset="-128"/>
                <a:ea typeface="HGPｺﾞｼｯｸE" panose="020B0900000000000000" pitchFamily="50" charset="-128"/>
                <a:cs typeface="Times New Roman"/>
              </a:rPr>
              <a:t>に</a:t>
            </a:r>
            <a:r>
              <a:rPr lang="ja-JP" altLang="ja-JP" sz="3600" kern="100" dirty="0" smtClean="0">
                <a:latin typeface="HGPｺﾞｼｯｸE" panose="020B0900000000000000" pitchFamily="50" charset="-128"/>
                <a:ea typeface="HGPｺﾞｼｯｸE" panose="020B0900000000000000" pitchFamily="50" charset="-128"/>
                <a:cs typeface="Times New Roman"/>
              </a:rPr>
              <a:t>なり面倒</a:t>
            </a:r>
            <a:r>
              <a:rPr lang="ja-JP" altLang="ja-JP" sz="3600" kern="100" dirty="0">
                <a:latin typeface="Century"/>
                <a:ea typeface="ＭＳ 明朝"/>
                <a:cs typeface="Times New Roman"/>
              </a:rPr>
              <a:t/>
            </a:r>
            <a:br>
              <a:rPr lang="ja-JP" altLang="ja-JP" sz="3600" kern="100" dirty="0">
                <a:latin typeface="Century"/>
                <a:ea typeface="ＭＳ 明朝"/>
                <a:cs typeface="Times New Roman"/>
              </a:rPr>
            </a:br>
            <a:endParaRPr kumimoji="1" lang="ja-JP" altLang="en-US" sz="3600" dirty="0"/>
          </a:p>
        </p:txBody>
      </p:sp>
      <p:sp>
        <p:nvSpPr>
          <p:cNvPr id="3" name="サブタイトル 2"/>
          <p:cNvSpPr>
            <a:spLocks noGrp="1"/>
          </p:cNvSpPr>
          <p:nvPr>
            <p:ph type="subTitle" idx="1"/>
          </p:nvPr>
        </p:nvSpPr>
        <p:spPr>
          <a:xfrm>
            <a:off x="827584" y="2132856"/>
            <a:ext cx="7776864" cy="4248472"/>
          </a:xfrm>
        </p:spPr>
        <p:txBody>
          <a:bodyPr>
            <a:normAutofit/>
          </a:bodyPr>
          <a:lstStyle/>
          <a:p>
            <a:pPr algn="l"/>
            <a:r>
              <a:rPr lang="ja-JP" altLang="en-US" sz="4200" dirty="0" smtClean="0">
                <a:solidFill>
                  <a:schemeClr val="tx1"/>
                </a:solidFill>
                <a:latin typeface="HGPｺﾞｼｯｸE" panose="020B0900000000000000" pitchFamily="50" charset="-128"/>
                <a:ea typeface="HGPｺﾞｼｯｸE" panose="020B0900000000000000" pitchFamily="50" charset="-128"/>
              </a:rPr>
              <a:t>　</a:t>
            </a:r>
            <a:r>
              <a:rPr lang="ja-JP" altLang="ja-JP" sz="3600" dirty="0" smtClean="0">
                <a:solidFill>
                  <a:schemeClr val="tx1"/>
                </a:solidFill>
                <a:latin typeface="HGPｺﾞｼｯｸE" panose="020B0900000000000000" pitchFamily="50" charset="-128"/>
                <a:ea typeface="HGPｺﾞｼｯｸE" panose="020B0900000000000000" pitchFamily="50" charset="-128"/>
              </a:rPr>
              <a:t>合羽</a:t>
            </a:r>
            <a:r>
              <a:rPr lang="ja-JP" altLang="en-US" sz="3600" dirty="0" smtClean="0">
                <a:solidFill>
                  <a:schemeClr val="tx1"/>
                </a:solidFill>
                <a:latin typeface="HGPｺﾞｼｯｸE" panose="020B0900000000000000" pitchFamily="50" charset="-128"/>
                <a:ea typeface="HGPｺﾞｼｯｸE" panose="020B0900000000000000" pitchFamily="50" charset="-128"/>
              </a:rPr>
              <a:t>等の</a:t>
            </a:r>
            <a:r>
              <a:rPr lang="ja-JP" altLang="en-US" sz="3600" dirty="0" smtClean="0">
                <a:solidFill>
                  <a:srgbClr val="CC00CC"/>
                </a:solidFill>
                <a:latin typeface="HGPｺﾞｼｯｸE" panose="020B0900000000000000" pitchFamily="50" charset="-128"/>
                <a:ea typeface="HGPｺﾞｼｯｸE" panose="020B0900000000000000" pitchFamily="50" charset="-128"/>
              </a:rPr>
              <a:t>上着</a:t>
            </a:r>
            <a:r>
              <a:rPr lang="ja-JP" altLang="ja-JP" sz="3600" dirty="0" smtClean="0">
                <a:solidFill>
                  <a:srgbClr val="CC00CC"/>
                </a:solidFill>
                <a:latin typeface="HGPｺﾞｼｯｸE" panose="020B0900000000000000" pitchFamily="50" charset="-128"/>
                <a:ea typeface="HGPｺﾞｼｯｸE" panose="020B0900000000000000" pitchFamily="50" charset="-128"/>
              </a:rPr>
              <a:t>の</a:t>
            </a:r>
            <a:r>
              <a:rPr lang="ja-JP" altLang="ja-JP" sz="3600" dirty="0">
                <a:solidFill>
                  <a:srgbClr val="CC00CC"/>
                </a:solidFill>
                <a:latin typeface="HGPｺﾞｼｯｸE" panose="020B0900000000000000" pitchFamily="50" charset="-128"/>
                <a:ea typeface="HGPｺﾞｼｯｸE" panose="020B0900000000000000" pitchFamily="50" charset="-128"/>
              </a:rPr>
              <a:t>中に</a:t>
            </a:r>
            <a:r>
              <a:rPr lang="ja-JP" altLang="ja-JP" sz="3600" dirty="0" smtClean="0">
                <a:solidFill>
                  <a:srgbClr val="CC00CC"/>
                </a:solidFill>
                <a:latin typeface="HGPｺﾞｼｯｸE" panose="020B0900000000000000" pitchFamily="50" charset="-128"/>
                <a:ea typeface="HGPｺﾞｼｯｸE" panose="020B0900000000000000" pitchFamily="50" charset="-128"/>
              </a:rPr>
              <a:t>、</a:t>
            </a:r>
            <a:r>
              <a:rPr lang="ja-JP" altLang="en-US" sz="3600" dirty="0">
                <a:solidFill>
                  <a:srgbClr val="CC00CC"/>
                </a:solidFill>
                <a:latin typeface="HGPｺﾞｼｯｸE" panose="020B0900000000000000" pitchFamily="50" charset="-128"/>
                <a:ea typeface="HGPｺﾞｼｯｸE" panose="020B0900000000000000" pitchFamily="50" charset="-128"/>
              </a:rPr>
              <a:t>ライフジャケット</a:t>
            </a:r>
            <a:r>
              <a:rPr lang="ja-JP" altLang="ja-JP" sz="3600" dirty="0">
                <a:solidFill>
                  <a:srgbClr val="CC00CC"/>
                </a:solidFill>
                <a:latin typeface="HGPｺﾞｼｯｸE" panose="020B0900000000000000" pitchFamily="50" charset="-128"/>
                <a:ea typeface="HGPｺﾞｼｯｸE" panose="020B0900000000000000" pitchFamily="50" charset="-128"/>
              </a:rPr>
              <a:t>を着用</a:t>
            </a:r>
            <a:r>
              <a:rPr lang="ja-JP" altLang="ja-JP" sz="3600" dirty="0" smtClean="0">
                <a:solidFill>
                  <a:schemeClr val="tx1"/>
                </a:solidFill>
                <a:latin typeface="HGPｺﾞｼｯｸE" panose="020B0900000000000000" pitchFamily="50" charset="-128"/>
                <a:ea typeface="HGPｺﾞｼｯｸE" panose="020B0900000000000000" pitchFamily="50" charset="-128"/>
              </a:rPr>
              <a:t>する</a:t>
            </a:r>
            <a:r>
              <a:rPr lang="ja-JP" altLang="en-US" sz="3600" dirty="0" smtClean="0">
                <a:solidFill>
                  <a:schemeClr val="tx1"/>
                </a:solidFill>
                <a:latin typeface="HGPｺﾞｼｯｸE" panose="020B0900000000000000" pitchFamily="50" charset="-128"/>
                <a:ea typeface="HGPｺﾞｼｯｸE" panose="020B0900000000000000" pitchFamily="50" charset="-128"/>
              </a:rPr>
              <a:t>と、ライフジャケットは着けたまま、合羽の脱着のみですむ</a:t>
            </a:r>
            <a:r>
              <a:rPr lang="ja-JP" altLang="ja-JP" sz="3600" dirty="0" smtClean="0">
                <a:solidFill>
                  <a:schemeClr val="tx1"/>
                </a:solidFill>
                <a:latin typeface="HGPｺﾞｼｯｸE" panose="020B0900000000000000" pitchFamily="50" charset="-128"/>
                <a:ea typeface="HGPｺﾞｼｯｸE" panose="020B0900000000000000" pitchFamily="50" charset="-128"/>
              </a:rPr>
              <a:t>。</a:t>
            </a:r>
            <a:endParaRPr lang="en-US" altLang="ja-JP" sz="3600"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sz="3600" dirty="0">
                <a:solidFill>
                  <a:schemeClr val="tx1"/>
                </a:solidFill>
                <a:latin typeface="HGPｺﾞｼｯｸE" panose="020B0900000000000000" pitchFamily="50" charset="-128"/>
                <a:ea typeface="HGPｺﾞｼｯｸE" panose="020B0900000000000000" pitchFamily="50" charset="-128"/>
              </a:rPr>
              <a:t>　</a:t>
            </a:r>
            <a:r>
              <a:rPr lang="ja-JP" altLang="en-US" sz="3600" dirty="0" smtClean="0">
                <a:solidFill>
                  <a:schemeClr val="tx1"/>
                </a:solidFill>
                <a:latin typeface="HGPｺﾞｼｯｸE" panose="020B0900000000000000" pitchFamily="50" charset="-128"/>
                <a:ea typeface="HGPｺﾞｼｯｸE" panose="020B0900000000000000" pitchFamily="50" charset="-128"/>
              </a:rPr>
              <a:t>その場合</a:t>
            </a:r>
            <a:r>
              <a:rPr lang="ja-JP" altLang="en-US" sz="3600" dirty="0">
                <a:solidFill>
                  <a:srgbClr val="CC00CC"/>
                </a:solidFill>
                <a:latin typeface="HGPｺﾞｼｯｸE" panose="020B0900000000000000" pitchFamily="50" charset="-128"/>
                <a:ea typeface="HGPｺﾞｼｯｸE" panose="020B0900000000000000" pitchFamily="50" charset="-128"/>
              </a:rPr>
              <a:t>固型式や空気</a:t>
            </a:r>
            <a:r>
              <a:rPr lang="ja-JP" altLang="en-US" sz="3600" dirty="0" smtClean="0">
                <a:solidFill>
                  <a:srgbClr val="CC00CC"/>
                </a:solidFill>
                <a:latin typeface="HGPｺﾞｼｯｸE" panose="020B0900000000000000" pitchFamily="50" charset="-128"/>
                <a:ea typeface="HGPｺﾞｼｯｸE" panose="020B0900000000000000" pitchFamily="50" charset="-128"/>
              </a:rPr>
              <a:t>封入式</a:t>
            </a:r>
            <a:r>
              <a:rPr lang="ja-JP" altLang="en-US" sz="3600" dirty="0" smtClean="0">
                <a:solidFill>
                  <a:schemeClr val="tx1"/>
                </a:solidFill>
                <a:latin typeface="HGPｺﾞｼｯｸE" panose="020B0900000000000000" pitchFamily="50" charset="-128"/>
                <a:ea typeface="HGPｺﾞｼｯｸE" panose="020B0900000000000000" pitchFamily="50" charset="-128"/>
              </a:rPr>
              <a:t>のライフジャケットなら、</a:t>
            </a:r>
            <a:r>
              <a:rPr lang="ja-JP" altLang="ja-JP" sz="3600" dirty="0" smtClean="0">
                <a:solidFill>
                  <a:schemeClr val="tx1"/>
                </a:solidFill>
                <a:latin typeface="HGPｺﾞｼｯｸE" panose="020B0900000000000000" pitchFamily="50" charset="-128"/>
                <a:ea typeface="HGPｺﾞｼｯｸE" panose="020B0900000000000000" pitchFamily="50" charset="-128"/>
              </a:rPr>
              <a:t>浮く機能</a:t>
            </a:r>
            <a:r>
              <a:rPr lang="ja-JP" altLang="en-US" sz="3600" dirty="0" smtClean="0">
                <a:solidFill>
                  <a:schemeClr val="tx1"/>
                </a:solidFill>
                <a:latin typeface="HGPｺﾞｼｯｸE" panose="020B0900000000000000" pitchFamily="50" charset="-128"/>
                <a:ea typeface="HGPｺﾞｼｯｸE" panose="020B0900000000000000" pitchFamily="50" charset="-128"/>
              </a:rPr>
              <a:t>は</a:t>
            </a:r>
            <a:r>
              <a:rPr lang="ja-JP" altLang="ja-JP" sz="3600" dirty="0" smtClean="0">
                <a:solidFill>
                  <a:schemeClr val="tx1"/>
                </a:solidFill>
                <a:latin typeface="HGPｺﾞｼｯｸE" panose="020B0900000000000000" pitchFamily="50" charset="-128"/>
                <a:ea typeface="HGPｺﾞｼｯｸE" panose="020B0900000000000000" pitchFamily="50" charset="-128"/>
              </a:rPr>
              <a:t>確実</a:t>
            </a:r>
            <a:r>
              <a:rPr lang="ja-JP" altLang="ja-JP" sz="3600" dirty="0">
                <a:solidFill>
                  <a:schemeClr val="tx1"/>
                </a:solidFill>
                <a:latin typeface="HGPｺﾞｼｯｸE" panose="020B0900000000000000" pitchFamily="50" charset="-128"/>
                <a:ea typeface="HGPｺﾞｼｯｸE" panose="020B0900000000000000" pitchFamily="50" charset="-128"/>
              </a:rPr>
              <a:t>に</a:t>
            </a:r>
            <a:r>
              <a:rPr lang="ja-JP" altLang="ja-JP" sz="3600" dirty="0" smtClean="0">
                <a:solidFill>
                  <a:schemeClr val="tx1"/>
                </a:solidFill>
                <a:latin typeface="HGPｺﾞｼｯｸE" panose="020B0900000000000000" pitchFamily="50" charset="-128"/>
                <a:ea typeface="HGPｺﾞｼｯｸE" panose="020B0900000000000000" pitchFamily="50" charset="-128"/>
              </a:rPr>
              <a:t>確保</a:t>
            </a:r>
            <a:r>
              <a:rPr lang="ja-JP" altLang="en-US" sz="3600" dirty="0" smtClean="0">
                <a:solidFill>
                  <a:schemeClr val="tx1"/>
                </a:solidFill>
                <a:latin typeface="HGPｺﾞｼｯｸE" panose="020B0900000000000000" pitchFamily="50" charset="-128"/>
                <a:ea typeface="HGPｺﾞｼｯｸE" panose="020B0900000000000000" pitchFamily="50" charset="-128"/>
              </a:rPr>
              <a:t>できる。</a:t>
            </a:r>
            <a:endParaRPr lang="en-US" altLang="ja-JP" sz="3600" dirty="0">
              <a:solidFill>
                <a:schemeClr val="tx1"/>
              </a:solidFill>
              <a:latin typeface="HGPｺﾞｼｯｸE" panose="020B0900000000000000" pitchFamily="50" charset="-128"/>
              <a:ea typeface="HGPｺﾞｼｯｸE" panose="020B0900000000000000" pitchFamily="50" charset="-128"/>
            </a:endParaRPr>
          </a:p>
          <a:p>
            <a:pPr algn="l"/>
            <a:endParaRPr lang="en-US" altLang="ja-JP" dirty="0" smtClean="0"/>
          </a:p>
          <a:p>
            <a:pPr algn="l"/>
            <a:endParaRPr lang="en-US" altLang="ja-JP" dirty="0" smtClean="0">
              <a:solidFill>
                <a:schemeClr val="tx1"/>
              </a:solidFill>
            </a:endParaRPr>
          </a:p>
          <a:p>
            <a:pPr algn="l"/>
            <a:endParaRPr lang="ja-JP" altLang="ja-JP" sz="3800" dirty="0">
              <a:solidFill>
                <a:schemeClr val="tx1"/>
              </a:solidFill>
            </a:endParaRPr>
          </a:p>
        </p:txBody>
      </p:sp>
      <p:sp>
        <p:nvSpPr>
          <p:cNvPr id="6" name="正方形/長方形 5"/>
          <p:cNvSpPr/>
          <p:nvPr/>
        </p:nvSpPr>
        <p:spPr>
          <a:xfrm>
            <a:off x="824027" y="332656"/>
            <a:ext cx="7632848"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24027" y="2132856"/>
            <a:ext cx="7632848" cy="388843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2880149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TotalTime>
  <Words>496</Words>
  <Application>Microsoft Office PowerPoint</Application>
  <PresentationFormat>画面に合わせる (4:3)</PresentationFormat>
  <Paragraphs>123</Paragraphs>
  <Slides>16</Slides>
  <Notes>1</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ライフジャケットの常時着用</vt:lpstr>
      <vt:lpstr>１．ライフジャケットの機能</vt:lpstr>
      <vt:lpstr>（２）発見しやすくする機能 </vt:lpstr>
      <vt:lpstr>発見しやすくする機能</vt:lpstr>
      <vt:lpstr>（３）その他付随する機能  </vt:lpstr>
      <vt:lpstr>　　　　ライフジャケットタイプ別要件 　漁船の使用タイプはＴＹＰＥＡを着用。但し１２カイリ以内で操業する沿岸の小型漁船で、船検対象外の漁船はＡＤＦＧの何れでも良い。</vt:lpstr>
      <vt:lpstr>ライフジャケットを常時着用 するために・・・</vt:lpstr>
      <vt:lpstr>機械に巻き込まれる恐れ・・・</vt:lpstr>
      <vt:lpstr>　船上で作業ごとにライフジャケットの 着脱が必要になり面倒 </vt:lpstr>
      <vt:lpstr>スライド 10</vt:lpstr>
      <vt:lpstr>ベルト式が合羽の中で膨脹</vt:lpstr>
      <vt:lpstr>　屈んでする作業では、特に固型式等のライフジャケットは抵抗感があり作業がしにくい</vt:lpstr>
      <vt:lpstr>ライフジャケットを着ると、炎天下では暑い</vt:lpstr>
      <vt:lpstr>自己責任で・・・・・</vt:lpstr>
      <vt:lpstr>漁協・漁連にお願い！</vt:lpstr>
      <vt:lpstr>本資料について</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ライフジャケットの常時着用</dc:title>
  <dc:creator>h-nanke</dc:creator>
  <cp:lastModifiedBy>IWAI</cp:lastModifiedBy>
  <cp:revision>127</cp:revision>
  <cp:lastPrinted>2015-09-02T01:28:51Z</cp:lastPrinted>
  <dcterms:created xsi:type="dcterms:W3CDTF">2015-01-21T05:57:39Z</dcterms:created>
  <dcterms:modified xsi:type="dcterms:W3CDTF">2015-09-04T01:26:35Z</dcterms:modified>
</cp:coreProperties>
</file>